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57" r:id="rId5"/>
    <p:sldId id="363" r:id="rId6"/>
    <p:sldId id="364" r:id="rId7"/>
    <p:sldId id="360" r:id="rId8"/>
    <p:sldId id="358" r:id="rId9"/>
    <p:sldId id="362" r:id="rId10"/>
    <p:sldId id="359" r:id="rId11"/>
    <p:sldId id="370" r:id="rId12"/>
    <p:sldId id="366" r:id="rId13"/>
    <p:sldId id="361" r:id="rId14"/>
    <p:sldId id="372" r:id="rId15"/>
    <p:sldId id="367" r:id="rId16"/>
    <p:sldId id="369" r:id="rId1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FFFF66"/>
    <a:srgbClr val="A50021"/>
    <a:srgbClr val="CC0000"/>
    <a:srgbClr val="6699FF"/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18" autoAdjust="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29305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12580F43-ABB5-46A8-BCFF-500060DBC3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6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29305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908611AC-D807-454C-A20E-90F89731338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51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  <a:lvl2pPr marL="716798" indent="-275692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2pPr>
            <a:lvl3pPr marL="1102766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3pPr>
            <a:lvl4pPr marL="1543873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4pPr>
            <a:lvl5pPr marL="1984980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5pPr>
            <a:lvl6pPr marL="242608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6pPr>
            <a:lvl7pPr marL="2867193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7pPr>
            <a:lvl8pPr marL="3308299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8pPr>
            <a:lvl9pPr marL="374940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8C59E54A-A799-4840-8035-552E41DEB232}" type="slidenum">
              <a:rPr lang="de-DE" sz="1300" b="0">
                <a:solidFill>
                  <a:schemeClr val="tx1"/>
                </a:solidFill>
              </a:rPr>
              <a:pPr/>
              <a:t>1</a:t>
            </a:fld>
            <a:endParaRPr lang="de-DE" sz="1300" b="0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0061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001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973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736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  <a:lvl2pPr marL="716798" indent="-275692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2pPr>
            <a:lvl3pPr marL="1102766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3pPr>
            <a:lvl4pPr marL="1543873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4pPr>
            <a:lvl5pPr marL="1984980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5pPr>
            <a:lvl6pPr marL="242608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6pPr>
            <a:lvl7pPr marL="2867193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7pPr>
            <a:lvl8pPr marL="3308299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8pPr>
            <a:lvl9pPr marL="374940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8C59E54A-A799-4840-8035-552E41DEB232}" type="slidenum">
              <a:rPr lang="de-DE" sz="1300" b="0">
                <a:solidFill>
                  <a:schemeClr val="tx1"/>
                </a:solidFill>
              </a:rPr>
              <a:pPr/>
              <a:t>13</a:t>
            </a:fld>
            <a:endParaRPr lang="de-DE" sz="1300" b="0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6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06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BIVO</a:t>
            </a:r>
          </a:p>
          <a:p>
            <a:r>
              <a:rPr lang="de-CH" dirty="0" smtClean="0"/>
              <a:t>Die</a:t>
            </a:r>
            <a:r>
              <a:rPr lang="de-CH" baseline="0" dirty="0" smtClean="0"/>
              <a:t> Bildungsverordnung nennt die Methodenkompetenz im Art. 7</a:t>
            </a:r>
          </a:p>
          <a:p>
            <a:r>
              <a:rPr lang="de-CH" baseline="0" dirty="0" smtClean="0"/>
              <a:t>Und die Sozial- und Selbstkompetenz im Art. 8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56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21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Zusammenstellung</a:t>
            </a:r>
            <a:r>
              <a:rPr lang="de-CH" baseline="0" dirty="0" smtClean="0"/>
              <a:t> verteilen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883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688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S. 56-57 im Modelllehrplan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90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EHB_Logo_word_far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433388"/>
            <a:ext cx="269081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457325" y="-452438"/>
            <a:ext cx="184150" cy="7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457200" y="464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7" name="Line 45"/>
          <p:cNvSpPr>
            <a:spLocks noChangeShapeType="1"/>
          </p:cNvSpPr>
          <p:nvPr/>
        </p:nvSpPr>
        <p:spPr bwMode="auto">
          <a:xfrm>
            <a:off x="533400" y="4114800"/>
            <a:ext cx="8153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-36512" y="5037138"/>
            <a:ext cx="9180512" cy="18208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09800"/>
            <a:ext cx="8229600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 smtClean="0"/>
              <a:t>{Titel der Präsentation} </a:t>
            </a:r>
            <a:br>
              <a:rPr lang="de-DE" noProof="0" smtClean="0"/>
            </a:br>
            <a:r>
              <a:rPr lang="de-DE" noProof="0" smtClean="0"/>
              <a:t>Arial Bold, 32 Pt, 3 Zeilen möglich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5257800"/>
            <a:ext cx="8229600" cy="1371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135000"/>
              </a:lnSpc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{Referent} Arial 18 Pt</a:t>
            </a:r>
          </a:p>
          <a:p>
            <a:pPr lvl="0"/>
            <a:r>
              <a:rPr lang="de-DE" noProof="0" smtClean="0"/>
              <a:t>{Veranstaltungsart} Arial 18 Pt</a:t>
            </a:r>
          </a:p>
          <a:p>
            <a:pPr lvl="0"/>
            <a:r>
              <a:rPr lang="de-DE" noProof="0" smtClean="0"/>
              <a:t>{Veranstaltungsort} Arial 18 Pt</a:t>
            </a:r>
          </a:p>
        </p:txBody>
      </p:sp>
    </p:spTree>
    <p:extLst>
      <p:ext uri="{BB962C8B-B14F-4D97-AF65-F5344CB8AC3E}">
        <p14:creationId xmlns:p14="http://schemas.microsoft.com/office/powerpoint/2010/main" val="3096861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98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46075"/>
            <a:ext cx="2082800" cy="57499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346075"/>
            <a:ext cx="6096000" cy="57499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27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793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562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6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353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825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773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928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6064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9487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4"/>
          <p:cNvSpPr>
            <a:spLocks noChangeArrowheads="1"/>
          </p:cNvSpPr>
          <p:nvPr/>
        </p:nvSpPr>
        <p:spPr bwMode="auto">
          <a:xfrm>
            <a:off x="-36512" y="6477000"/>
            <a:ext cx="9180512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46075"/>
            <a:ext cx="66770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{Folientitel}</a:t>
            </a:r>
            <a:br>
              <a:rPr lang="de-CH" smtClean="0"/>
            </a:br>
            <a:r>
              <a:rPr lang="de-DE" smtClean="0"/>
              <a:t>Arial Bold, 24 Pt, 2 Zeilen möglich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3312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{Text Ebene 1} Arial </a:t>
            </a:r>
            <a:r>
              <a:rPr lang="de-DE" dirty="0" err="1" smtClean="0"/>
              <a:t>Bold</a:t>
            </a:r>
            <a:r>
              <a:rPr lang="de-DE" dirty="0" smtClean="0"/>
              <a:t>, 18 Pt</a:t>
            </a:r>
          </a:p>
          <a:p>
            <a:pPr lvl="1"/>
            <a:r>
              <a:rPr lang="de-DE" dirty="0" smtClean="0"/>
              <a:t>{Text Ebene 2} Arial, 18 Pt</a:t>
            </a:r>
          </a:p>
          <a:p>
            <a:pPr lvl="2"/>
            <a:r>
              <a:rPr lang="de-DE" dirty="0" smtClean="0"/>
              <a:t>{Text Ebene 3} Arial, 15 Pt</a:t>
            </a:r>
          </a:p>
          <a:p>
            <a:pPr lvl="3"/>
            <a:r>
              <a:rPr lang="de-DE" dirty="0" smtClean="0"/>
              <a:t>{Text Ebene 4} Arial 12 Pt</a:t>
            </a:r>
          </a:p>
          <a:p>
            <a:pPr lvl="4"/>
            <a:r>
              <a:rPr lang="de-DE" dirty="0" smtClean="0"/>
              <a:t>{Text Ebene 5} Arial 10 Pt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/>
        </p:nvSpPr>
        <p:spPr bwMode="auto">
          <a:xfrm>
            <a:off x="381000" y="6553200"/>
            <a:ext cx="9906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02.11.2011</a:t>
            </a:r>
            <a:endParaRPr lang="de-DE" b="0" dirty="0">
              <a:solidFill>
                <a:schemeClr val="accent2"/>
              </a:solidFill>
            </a:endParaRPr>
          </a:p>
        </p:txBody>
      </p:sp>
      <p:sp>
        <p:nvSpPr>
          <p:cNvPr id="1030" name="Rectangle 41"/>
          <p:cNvSpPr>
            <a:spLocks noGrp="1" noChangeArrowheads="1"/>
          </p:cNvSpPr>
          <p:nvPr/>
        </p:nvSpPr>
        <p:spPr bwMode="auto">
          <a:xfrm>
            <a:off x="6096000" y="655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CH" b="0" dirty="0" smtClean="0">
                <a:solidFill>
                  <a:schemeClr val="bg1"/>
                </a:solidFill>
              </a:rPr>
              <a:t>Weiterbildung</a:t>
            </a:r>
            <a:r>
              <a:rPr lang="de-CH" b="0" baseline="0" dirty="0" smtClean="0">
                <a:solidFill>
                  <a:schemeClr val="bg1"/>
                </a:solidFill>
              </a:rPr>
              <a:t> </a:t>
            </a:r>
            <a:r>
              <a:rPr lang="de-CH" b="0" baseline="0" dirty="0" err="1" smtClean="0">
                <a:solidFill>
                  <a:schemeClr val="bg1"/>
                </a:solidFill>
              </a:rPr>
              <a:t>BiVo</a:t>
            </a:r>
            <a:r>
              <a:rPr lang="de-CH" b="0" baseline="0" dirty="0" smtClean="0">
                <a:solidFill>
                  <a:schemeClr val="bg1"/>
                </a:solidFill>
              </a:rPr>
              <a:t> 2012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1031" name="Rectangle 45"/>
          <p:cNvSpPr>
            <a:spLocks noGrp="1" noChangeArrowheads="1"/>
          </p:cNvSpPr>
          <p:nvPr/>
        </p:nvSpPr>
        <p:spPr bwMode="auto">
          <a:xfrm>
            <a:off x="8229600" y="6543675"/>
            <a:ext cx="533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fld id="{715E4F2C-183F-4C31-B5BA-1232D97D637A}" type="slidenum">
              <a:rPr lang="de-DE" b="0">
                <a:solidFill>
                  <a:schemeClr val="hlink"/>
                </a:solidFill>
              </a:rPr>
              <a:pPr algn="r" eaLnBrk="0" hangingPunct="0"/>
              <a:t>‹Nr.›</a:t>
            </a:fld>
            <a:r>
              <a:rPr lang="de-DE" b="0">
                <a:solidFill>
                  <a:schemeClr val="hlink"/>
                </a:solidFill>
              </a:rPr>
              <a:t> </a:t>
            </a:r>
          </a:p>
        </p:txBody>
      </p:sp>
      <p:pic>
        <p:nvPicPr>
          <p:cNvPr id="1032" name="Picture 46" descr="EHB_Logo_word_farb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3375"/>
            <a:ext cx="1397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Weiterbildungstagung</a:t>
            </a:r>
            <a:b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CH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Atelier </a:t>
            </a:r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Überfachliche Kompetenzen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Dr. Esther Schönberger</a:t>
            </a:r>
          </a:p>
          <a:p>
            <a:pPr eaLnBrk="1" hangingPunct="1">
              <a:defRPr/>
            </a:pPr>
            <a:r>
              <a:rPr lang="de-CH" dirty="0" smtClean="0"/>
              <a:t>Weiterbildungstagung </a:t>
            </a:r>
            <a:r>
              <a:rPr lang="de-CH" dirty="0" err="1" smtClean="0"/>
              <a:t>BiVo</a:t>
            </a:r>
            <a:r>
              <a:rPr lang="de-CH" dirty="0" smtClean="0"/>
              <a:t> Kauffrau/Kaufmann EFZ</a:t>
            </a:r>
          </a:p>
          <a:p>
            <a:pPr eaLnBrk="1" hangingPunct="1">
              <a:defRPr/>
            </a:pPr>
            <a:r>
              <a:rPr lang="de-CH" dirty="0" smtClean="0"/>
              <a:t>Veranstaltungsort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Fragen zur </a:t>
            </a:r>
            <a:r>
              <a:rPr lang="de-CH" dirty="0" err="1" smtClean="0"/>
              <a:t>ÜfK</a:t>
            </a:r>
            <a:r>
              <a:rPr lang="de-CH" dirty="0" smtClean="0"/>
              <a:t>-Lernorganisation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Welche Fachbereiche bzw. Gefässe unterrichten welche </a:t>
            </a:r>
            <a:r>
              <a:rPr lang="de-CH" dirty="0" err="1" smtClean="0"/>
              <a:t>ÜfK</a:t>
            </a:r>
            <a:r>
              <a:rPr lang="de-CH" dirty="0" smtClean="0"/>
              <a:t> (Zeitpunkt, K-Stufe, Dauer)?</a:t>
            </a:r>
          </a:p>
          <a:p>
            <a:r>
              <a:rPr lang="de-CH" dirty="0" smtClean="0"/>
              <a:t>Wie sieht der </a:t>
            </a:r>
            <a:r>
              <a:rPr lang="de-CH" dirty="0" err="1" smtClean="0"/>
              <a:t>ÜfK</a:t>
            </a:r>
            <a:r>
              <a:rPr lang="de-CH" dirty="0" smtClean="0"/>
              <a:t>-Stoffplan aus (Ziele, Inhalte, Lektionen)?</a:t>
            </a:r>
          </a:p>
          <a:p>
            <a:r>
              <a:rPr lang="de-CH" dirty="0"/>
              <a:t>Wer unterrichtet die </a:t>
            </a:r>
            <a:r>
              <a:rPr lang="de-CH" dirty="0" err="1"/>
              <a:t>ÜfK</a:t>
            </a:r>
            <a:r>
              <a:rPr lang="de-CH"/>
              <a:t> (LP abhängig vom Fach, LP unabhängig vom Fach, Klassenlehrperson)?</a:t>
            </a:r>
          </a:p>
          <a:p>
            <a:r>
              <a:rPr lang="de-CH" smtClean="0"/>
              <a:t>Wird </a:t>
            </a:r>
            <a:r>
              <a:rPr lang="de-CH" dirty="0" smtClean="0"/>
              <a:t>über die ganze Schule mit einem Lehrmittel gearbeitet oder mit individuellen Kopien?</a:t>
            </a:r>
          </a:p>
          <a:p>
            <a:r>
              <a:rPr lang="de-CH" dirty="0" smtClean="0"/>
              <a:t>Wie werden die Lehrpersonen bei der Umsetzung unterstützt (Didaktische </a:t>
            </a:r>
            <a:r>
              <a:rPr lang="de-CH" dirty="0"/>
              <a:t>und </a:t>
            </a:r>
            <a:r>
              <a:rPr lang="de-CH" dirty="0" smtClean="0"/>
              <a:t>methodische Hinweise)?</a:t>
            </a:r>
          </a:p>
          <a:p>
            <a:r>
              <a:rPr lang="de-CH" dirty="0" smtClean="0"/>
              <a:t>Wie wird die Transparenz zu den Lernorten sichergestellt?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974346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9481"/>
            <a:ext cx="9044676" cy="378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68729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Themenspeicher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Offene Fragen?</a:t>
            </a:r>
            <a:endParaRPr lang="de-CH" dirty="0"/>
          </a:p>
          <a:p>
            <a:r>
              <a:rPr lang="de-CH" dirty="0" smtClean="0"/>
              <a:t>Weitere Bedürfnis </a:t>
            </a:r>
            <a:r>
              <a:rPr lang="de-CH" dirty="0" err="1" smtClean="0"/>
              <a:t>ÜfK</a:t>
            </a:r>
            <a:r>
              <a:rPr lang="de-CH" dirty="0" smtClean="0"/>
              <a:t>?</a:t>
            </a:r>
          </a:p>
          <a:p>
            <a:r>
              <a:rPr lang="de-CH" dirty="0" smtClean="0"/>
              <a:t>In welchem Bereich brauchen wir noch Unterstützung?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9846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Herzlichen Dank für Ihr aktives Mitmachen!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Dr. Esther Schönberger</a:t>
            </a:r>
          </a:p>
          <a:p>
            <a:pPr eaLnBrk="1" hangingPunct="1">
              <a:defRPr/>
            </a:pPr>
            <a:r>
              <a:rPr lang="de-CH" dirty="0" smtClean="0"/>
              <a:t>Weiterbildungstagung </a:t>
            </a:r>
            <a:r>
              <a:rPr lang="de-CH" dirty="0" err="1" smtClean="0"/>
              <a:t>BiVo</a:t>
            </a:r>
            <a:r>
              <a:rPr lang="de-CH" dirty="0" smtClean="0"/>
              <a:t> Kauffrau/Kaufmann EFZ</a:t>
            </a:r>
          </a:p>
          <a:p>
            <a:pPr eaLnBrk="1" hangingPunct="1">
              <a:defRPr/>
            </a:pPr>
            <a:r>
              <a:rPr lang="de-CH" dirty="0" smtClean="0"/>
              <a:t>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36789625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Programm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Ziel</a:t>
            </a:r>
          </a:p>
          <a:p>
            <a:r>
              <a:rPr lang="de-CH" dirty="0" smtClean="0"/>
              <a:t>Sie kennen die Anforderungen der BIVO und des BIPLA in Bezug auf die Erteilung der Überfachlichen Kompetenzen</a:t>
            </a:r>
            <a:endParaRPr lang="de-DE" dirty="0" smtClean="0"/>
          </a:p>
          <a:p>
            <a:r>
              <a:rPr lang="de-CH" dirty="0" smtClean="0"/>
              <a:t>Sie wissen, welche Unterrichtsinhalte sich hinter dem Begriff  Überfachliche Kompetenzen verbergen</a:t>
            </a:r>
            <a:endParaRPr lang="de-DE" dirty="0" smtClean="0"/>
          </a:p>
          <a:p>
            <a:r>
              <a:rPr lang="de-CH" dirty="0" smtClean="0"/>
              <a:t>Sie sind sich der Anforderungen der Branchen und der ÜK-Organisationen bewusst</a:t>
            </a:r>
            <a:endParaRPr lang="de-DE" dirty="0" smtClean="0"/>
          </a:p>
          <a:p>
            <a:r>
              <a:rPr lang="de-CH" dirty="0" smtClean="0"/>
              <a:t>Sie tauschen Ihr Wissen in diesem Fachbereich mit Ihren Fachkollegen aus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Anforderungen der BIVO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2074"/>
            <a:ext cx="8793609" cy="162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278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Zielsetzung im Bildungsplan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Kontinuierliche Förderung der Methoden-, Sozial- und Selbstkompetenzen von Anfang an</a:t>
            </a:r>
          </a:p>
          <a:p>
            <a:r>
              <a:rPr lang="de-CH" dirty="0" smtClean="0"/>
              <a:t>Auflistung der überfachlichen Kompetenzen, </a:t>
            </a:r>
            <a:r>
              <a:rPr lang="de-CH" dirty="0"/>
              <a:t>in welche die Berufsfachschulen möglichst früh </a:t>
            </a:r>
            <a:r>
              <a:rPr lang="de-CH" dirty="0" smtClean="0"/>
              <a:t>einführen (Bedarf Ausbildungs- und Prüfungsbranchen)</a:t>
            </a:r>
          </a:p>
          <a:p>
            <a:r>
              <a:rPr lang="de-CH" dirty="0" smtClean="0"/>
              <a:t>Kompetenzen </a:t>
            </a:r>
            <a:r>
              <a:rPr lang="de-CH" dirty="0"/>
              <a:t>werden nachfolgend an den Lernorten Betrieb und überbetriebliche Kurse vertieft und </a:t>
            </a:r>
            <a:r>
              <a:rPr lang="de-CH" dirty="0" smtClean="0"/>
              <a:t>geübt</a:t>
            </a:r>
          </a:p>
          <a:p>
            <a:r>
              <a:rPr lang="de-CH" dirty="0" smtClean="0"/>
              <a:t>Berufsfachschulen bestimmen Lernorganisation der </a:t>
            </a:r>
            <a:r>
              <a:rPr lang="de-CH" dirty="0" err="1" smtClean="0"/>
              <a:t>ÜfK</a:t>
            </a:r>
            <a:r>
              <a:rPr lang="de-CH" dirty="0" smtClean="0"/>
              <a:t>-Ausbildung selbst</a:t>
            </a:r>
          </a:p>
          <a:p>
            <a:r>
              <a:rPr lang="de-CH" dirty="0" smtClean="0"/>
              <a:t>Berufsfachschulen stellen Einführung der </a:t>
            </a:r>
            <a:r>
              <a:rPr lang="de-CH" dirty="0" err="1" smtClean="0"/>
              <a:t>ÜfK</a:t>
            </a:r>
            <a:r>
              <a:rPr lang="de-CH" dirty="0" smtClean="0"/>
              <a:t> verbindlich </a:t>
            </a:r>
            <a:r>
              <a:rPr lang="de-CH" dirty="0"/>
              <a:t>und transparent </a:t>
            </a:r>
            <a:r>
              <a:rPr lang="de-CH" dirty="0" smtClean="0"/>
              <a:t>sicher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89203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Methoden-, Sozial- und Selbstkompetenzen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dirty="0" smtClean="0"/>
              <a:t>Methodenkompetenzen</a:t>
            </a:r>
          </a:p>
          <a:p>
            <a:pPr marL="0" indent="0">
              <a:buNone/>
            </a:pPr>
            <a:r>
              <a:rPr lang="de-CH" dirty="0" smtClean="0"/>
              <a:t>2.1 </a:t>
            </a:r>
            <a:r>
              <a:rPr lang="de-CH" dirty="0"/>
              <a:t>Effizientes und systematisches </a:t>
            </a:r>
            <a:r>
              <a:rPr lang="de-CH" dirty="0" smtClean="0"/>
              <a:t>Arbeiten</a:t>
            </a:r>
          </a:p>
          <a:p>
            <a:pPr marL="0" indent="0">
              <a:buNone/>
            </a:pPr>
            <a:r>
              <a:rPr lang="de-CH" dirty="0" smtClean="0"/>
              <a:t>2.2 Vernetztes Denken und Handeln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2.3 Erfolgreiches Beraten und Verhandeln</a:t>
            </a:r>
          </a:p>
          <a:p>
            <a:pPr marL="0" indent="0">
              <a:buNone/>
            </a:pPr>
            <a:r>
              <a:rPr lang="de-CH" dirty="0"/>
              <a:t>2.4 Wirksames </a:t>
            </a:r>
            <a:r>
              <a:rPr lang="de-CH" dirty="0" smtClean="0"/>
              <a:t>Präsentieren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1475656" y="6553200"/>
            <a:ext cx="44958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b="0" dirty="0" smtClean="0">
                <a:solidFill>
                  <a:schemeClr val="bg1"/>
                </a:solidFill>
              </a:rPr>
              <a:t>Vorname Name</a:t>
            </a:r>
            <a:endParaRPr lang="de-DE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Methoden-, Sozial- und Selbstkompetenzen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dirty="0" smtClean="0"/>
              <a:t>Sozial- und Selbstkompetenzen</a:t>
            </a:r>
          </a:p>
          <a:p>
            <a:pPr marL="0" indent="0">
              <a:buNone/>
            </a:pPr>
            <a:r>
              <a:rPr lang="de-CH" dirty="0" smtClean="0"/>
              <a:t>3.1 </a:t>
            </a:r>
            <a:r>
              <a:rPr lang="de-CH" dirty="0"/>
              <a:t>Leistungsbereitschaft</a:t>
            </a:r>
          </a:p>
          <a:p>
            <a:pPr marL="0" indent="0">
              <a:buNone/>
            </a:pPr>
            <a:r>
              <a:rPr lang="de-CH" dirty="0"/>
              <a:t>3.2 Kommunikationsfähigkeit</a:t>
            </a:r>
          </a:p>
          <a:p>
            <a:pPr marL="0" indent="0">
              <a:buNone/>
            </a:pPr>
            <a:r>
              <a:rPr lang="de-CH" dirty="0"/>
              <a:t>3.3 Teamfähigkeit</a:t>
            </a:r>
          </a:p>
          <a:p>
            <a:pPr marL="0" indent="0">
              <a:buNone/>
            </a:pPr>
            <a:r>
              <a:rPr lang="de-CH" dirty="0"/>
              <a:t>3.4 Umgangsformen</a:t>
            </a:r>
          </a:p>
          <a:p>
            <a:pPr marL="0" indent="0">
              <a:buNone/>
            </a:pPr>
            <a:r>
              <a:rPr lang="de-CH" dirty="0"/>
              <a:t>3.5 </a:t>
            </a:r>
            <a:r>
              <a:rPr lang="de-CH" dirty="0" smtClean="0"/>
              <a:t>Lernfähigkeit</a:t>
            </a:r>
          </a:p>
          <a:p>
            <a:pPr marL="0" indent="0">
              <a:buNone/>
            </a:pPr>
            <a:r>
              <a:rPr lang="de-CH" dirty="0" smtClean="0"/>
              <a:t>3.6 Ökologisches Bewusstsein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1475656" y="6553200"/>
            <a:ext cx="44958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b="0" dirty="0" smtClean="0">
                <a:solidFill>
                  <a:schemeClr val="bg1"/>
                </a:solidFill>
              </a:rPr>
              <a:t>Vorname Name</a:t>
            </a:r>
            <a:endParaRPr lang="de-DE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Brainstorming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Wie haben wir die Methoden-, Sozial- und Selbstkompetenzen bis jetzt unterrichtet?</a:t>
            </a:r>
          </a:p>
          <a:p>
            <a:r>
              <a:rPr lang="de-CH" dirty="0" smtClean="0"/>
              <a:t>Welche Erfahrungen haben wir gewonnen?</a:t>
            </a:r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6668402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Rahmenbedingungen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Einführung in bestimmte überfachliche Kompetenzen durch Berufsfachschulen</a:t>
            </a:r>
          </a:p>
          <a:p>
            <a:r>
              <a:rPr lang="de-CH" dirty="0"/>
              <a:t>Offengelegen, welche Themen zu welchem Zeitpunkt in welcher Form behandelt werden </a:t>
            </a:r>
            <a:r>
              <a:rPr lang="de-CH" dirty="0">
                <a:sym typeface="Wingdings" pitchFamily="2" charset="2"/>
              </a:rPr>
              <a:t> </a:t>
            </a:r>
            <a:r>
              <a:rPr lang="de-CH" dirty="0"/>
              <a:t>Verbesserung der Lernortkooperation</a:t>
            </a:r>
          </a:p>
          <a:p>
            <a:r>
              <a:rPr lang="de-CH" dirty="0" smtClean="0"/>
              <a:t>Handlungskompetenzen werden unterrichtet in</a:t>
            </a:r>
          </a:p>
          <a:p>
            <a:pPr lvl="1"/>
            <a:r>
              <a:rPr lang="de-CH" dirty="0" smtClean="0"/>
              <a:t>Fachliche Unterrichtsbereiche (W&amp;G, IKA, Sprachen, Sport)</a:t>
            </a:r>
          </a:p>
          <a:p>
            <a:pPr lvl="1"/>
            <a:r>
              <a:rPr lang="de-CH" dirty="0" smtClean="0"/>
              <a:t>Lerngefässe «Überfachliche Kompetenzen» und «Vertiefen &amp; Vernetzen und Selbständige Arbeit»</a:t>
            </a:r>
          </a:p>
          <a:p>
            <a:r>
              <a:rPr lang="de-CH" dirty="0" smtClean="0"/>
              <a:t>40 </a:t>
            </a:r>
            <a:r>
              <a:rPr lang="de-CH" dirty="0"/>
              <a:t>Bruttolektionen (ca. 36 Nettolektionen</a:t>
            </a:r>
            <a:r>
              <a:rPr lang="de-CH" dirty="0" smtClean="0"/>
              <a:t>)</a:t>
            </a:r>
          </a:p>
          <a:p>
            <a:r>
              <a:rPr lang="de-CH" dirty="0" smtClean="0"/>
              <a:t>Keine Noten im Fach </a:t>
            </a:r>
            <a:r>
              <a:rPr lang="de-CH" dirty="0" err="1" smtClean="0"/>
              <a:t>Üf</a:t>
            </a:r>
            <a:r>
              <a:rPr lang="de-CH" dirty="0" err="1"/>
              <a:t>K</a:t>
            </a:r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726507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Organisationsformen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Kompetenzstunden</a:t>
            </a:r>
          </a:p>
          <a:p>
            <a:r>
              <a:rPr lang="de-CH" dirty="0" smtClean="0"/>
              <a:t>Integration in bestehende Unterrichtsbereiche wie W&amp;G, IKA, Sport usw.</a:t>
            </a:r>
          </a:p>
          <a:p>
            <a:r>
              <a:rPr lang="de-CH" dirty="0" smtClean="0"/>
              <a:t>Projekttage/-woche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81653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HB_Präsentation">
  <a:themeElements>
    <a:clrScheme name="EHB_Präsentation 1">
      <a:dk1>
        <a:srgbClr val="000000"/>
      </a:dk1>
      <a:lt1>
        <a:srgbClr val="FFFFFF"/>
      </a:lt1>
      <a:dk2>
        <a:srgbClr val="143C7D"/>
      </a:dk2>
      <a:lt2>
        <a:srgbClr val="808080"/>
      </a:lt2>
      <a:accent1>
        <a:srgbClr val="143C7D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FBF"/>
      </a:accent5>
      <a:accent6>
        <a:srgbClr val="E7E7E7"/>
      </a:accent6>
      <a:hlink>
        <a:srgbClr val="FFFFFF"/>
      </a:hlink>
      <a:folHlink>
        <a:srgbClr val="FFA00A"/>
      </a:folHlink>
    </a:clrScheme>
    <a:fontScheme name="EHB_Prä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EHB_Präsentation 1">
        <a:dk1>
          <a:srgbClr val="000000"/>
        </a:dk1>
        <a:lt1>
          <a:srgbClr val="FFFFFF"/>
        </a:lt1>
        <a:dk2>
          <a:srgbClr val="143C7D"/>
        </a:dk2>
        <a:lt2>
          <a:srgbClr val="808080"/>
        </a:lt2>
        <a:accent1>
          <a:srgbClr val="143C7D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FBF"/>
        </a:accent5>
        <a:accent6>
          <a:srgbClr val="E7E7E7"/>
        </a:accent6>
        <a:hlink>
          <a:srgbClr val="FFFFFF"/>
        </a:hlink>
        <a:folHlink>
          <a:srgbClr val="FFA0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C64478D8A28648BC54151B35668474" ma:contentTypeVersion="1" ma:contentTypeDescription="Ein neues Dokument erstellen." ma:contentTypeScope="" ma:versionID="5dd92d408015e691cc881f0a50397bf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1a4129eff7868b77e03041878f8e0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ACEC363-403D-49B7-9C96-EE6288E2707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AF4ABC1-AEA8-40A8-8D0D-85A54BA134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36C58-B82C-4F28-A603-890054F5A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EHB_Präsentation</Template>
  <TotalTime>0</TotalTime>
  <Words>433</Words>
  <Application>Microsoft Office PowerPoint</Application>
  <PresentationFormat>Bildschirmpräsentation (4:3)</PresentationFormat>
  <Paragraphs>81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Wingdings</vt:lpstr>
      <vt:lpstr>EHB_Präsentation</vt:lpstr>
      <vt:lpstr>Weiterbildungstagung Atelier Überfachliche Kompetenzen</vt:lpstr>
      <vt:lpstr>Programm</vt:lpstr>
      <vt:lpstr>Anforderungen der BIVO</vt:lpstr>
      <vt:lpstr>Zielsetzung im Bildungsplan</vt:lpstr>
      <vt:lpstr>Methoden-, Sozial- und Selbstkompetenzen</vt:lpstr>
      <vt:lpstr>Methoden-, Sozial- und Selbstkompetenzen</vt:lpstr>
      <vt:lpstr>Brainstorming</vt:lpstr>
      <vt:lpstr>Rahmenbedingungen </vt:lpstr>
      <vt:lpstr>Organisationsformen</vt:lpstr>
      <vt:lpstr>Fragen zur ÜfK-Lernorganisation</vt:lpstr>
      <vt:lpstr>PowerPoint-Präsentation</vt:lpstr>
      <vt:lpstr>Themenspeicher</vt:lpstr>
      <vt:lpstr>Herzlichen Dank für Ihr aktives Mitmachen!</vt:lpstr>
    </vt:vector>
  </TitlesOfParts>
  <Company>EHB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HMS Standardlehrplan zum Schullehrplan Entwicklung eines konkreten Umsetzungsbeispieles</dc:title>
  <dc:creator>Lachenmeier Patrick</dc:creator>
  <cp:lastModifiedBy>Stéphanie Zosso</cp:lastModifiedBy>
  <cp:revision>298</cp:revision>
  <cp:lastPrinted>2011-11-15T08:47:04Z</cp:lastPrinted>
  <dcterms:created xsi:type="dcterms:W3CDTF">2009-12-08T15:05:15Z</dcterms:created>
  <dcterms:modified xsi:type="dcterms:W3CDTF">2015-10-15T12:53:43Z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0x01010026C64478D8A28648BC54151B35668474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