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357" r:id="rId5"/>
    <p:sldId id="358" r:id="rId6"/>
    <p:sldId id="359" r:id="rId7"/>
    <p:sldId id="360" r:id="rId8"/>
    <p:sldId id="361" r:id="rId9"/>
    <p:sldId id="362" r:id="rId10"/>
    <p:sldId id="363" r:id="rId11"/>
    <p:sldId id="364" r:id="rId12"/>
    <p:sldId id="365" r:id="rId13"/>
    <p:sldId id="366" r:id="rId14"/>
    <p:sldId id="367" r:id="rId15"/>
    <p:sldId id="368" r:id="rId16"/>
    <p:sldId id="369" r:id="rId17"/>
    <p:sldId id="370" r:id="rId18"/>
    <p:sldId id="371" r:id="rId19"/>
    <p:sldId id="375" r:id="rId20"/>
    <p:sldId id="372" r:id="rId21"/>
    <p:sldId id="373" r:id="rId22"/>
    <p:sldId id="374" r:id="rId23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b="1" kern="1200">
        <a:solidFill>
          <a:schemeClr val="accent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200" b="1" kern="1200">
        <a:solidFill>
          <a:schemeClr val="accent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200" b="1" kern="1200">
        <a:solidFill>
          <a:schemeClr val="accent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200" b="1" kern="1200">
        <a:solidFill>
          <a:schemeClr val="accent1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chenmeier Patrick" initials="PLA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ECFF"/>
    <a:srgbClr val="FFFF66"/>
    <a:srgbClr val="A50021"/>
    <a:srgbClr val="CC0000"/>
    <a:srgbClr val="6699FF"/>
    <a:srgbClr val="DDDDDD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Mittlere Formatvorlage 4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18" autoAdjust="0"/>
  </p:normalViewPr>
  <p:slideViewPr>
    <p:cSldViewPr>
      <p:cViewPr varScale="1">
        <p:scale>
          <a:sx n="109" d="100"/>
          <a:sy n="109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4"/>
            <a:ext cx="2945862" cy="49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808" tIns="46404" rIns="92808" bIns="46404" numCol="1" anchor="t" anchorCtr="0" compatLnSpc="1">
            <a:prstTxWarp prst="textNoShape">
              <a:avLst/>
            </a:prstTxWarp>
          </a:bodyPr>
          <a:lstStyle>
            <a:lvl1pPr defTabSz="929076" eaLnBrk="0" hangingPunct="0">
              <a:defRPr sz="1400" b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16" y="4"/>
            <a:ext cx="2945862" cy="49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808" tIns="46404" rIns="92808" bIns="46404" numCol="1" anchor="t" anchorCtr="0" compatLnSpc="1">
            <a:prstTxWarp prst="textNoShape">
              <a:avLst/>
            </a:prstTxWarp>
          </a:bodyPr>
          <a:lstStyle>
            <a:lvl1pPr algn="r" defTabSz="929076" eaLnBrk="0" hangingPunct="0">
              <a:defRPr sz="1400" b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308"/>
            <a:ext cx="2945862" cy="49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808" tIns="46404" rIns="92808" bIns="46404" numCol="1" anchor="b" anchorCtr="0" compatLnSpc="1">
            <a:prstTxWarp prst="textNoShape">
              <a:avLst/>
            </a:prstTxWarp>
          </a:bodyPr>
          <a:lstStyle>
            <a:lvl1pPr defTabSz="929076" eaLnBrk="0" hangingPunct="0">
              <a:defRPr sz="1400" b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16" y="9429308"/>
            <a:ext cx="2945862" cy="49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808" tIns="46404" rIns="92808" bIns="46404" numCol="1" anchor="b" anchorCtr="0" compatLnSpc="1">
            <a:prstTxWarp prst="textNoShape">
              <a:avLst/>
            </a:prstTxWarp>
          </a:bodyPr>
          <a:lstStyle>
            <a:lvl1pPr algn="r" defTabSz="929076" eaLnBrk="0" hangingPunct="0">
              <a:defRPr sz="1400" b="0">
                <a:solidFill>
                  <a:schemeClr val="tx1"/>
                </a:solidFill>
              </a:defRPr>
            </a:lvl1pPr>
          </a:lstStyle>
          <a:p>
            <a:fld id="{12580F43-ABB5-46A8-BCFF-500060DBC3A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7968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4"/>
            <a:ext cx="2945862" cy="49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808" tIns="46404" rIns="92808" bIns="46404" numCol="1" anchor="t" anchorCtr="0" compatLnSpc="1">
            <a:prstTxWarp prst="textNoShape">
              <a:avLst/>
            </a:prstTxWarp>
          </a:bodyPr>
          <a:lstStyle>
            <a:lvl1pPr defTabSz="929076" eaLnBrk="0" hangingPunct="0">
              <a:defRPr sz="1400" b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6" y="4"/>
            <a:ext cx="2945862" cy="49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808" tIns="46404" rIns="92808" bIns="46404" numCol="1" anchor="t" anchorCtr="0" compatLnSpc="1">
            <a:prstTxWarp prst="textNoShape">
              <a:avLst/>
            </a:prstTxWarp>
          </a:bodyPr>
          <a:lstStyle>
            <a:lvl1pPr algn="r" defTabSz="929076" eaLnBrk="0" hangingPunct="0">
              <a:defRPr sz="1400" b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52" y="4714653"/>
            <a:ext cx="4985772" cy="446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808" tIns="46404" rIns="92808" bIns="464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308"/>
            <a:ext cx="2945862" cy="49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808" tIns="46404" rIns="92808" bIns="46404" numCol="1" anchor="b" anchorCtr="0" compatLnSpc="1">
            <a:prstTxWarp prst="textNoShape">
              <a:avLst/>
            </a:prstTxWarp>
          </a:bodyPr>
          <a:lstStyle>
            <a:lvl1pPr defTabSz="929076" eaLnBrk="0" hangingPunct="0">
              <a:defRPr sz="1400" b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6" y="9429308"/>
            <a:ext cx="2945862" cy="49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808" tIns="46404" rIns="92808" bIns="46404" numCol="1" anchor="b" anchorCtr="0" compatLnSpc="1">
            <a:prstTxWarp prst="textNoShape">
              <a:avLst/>
            </a:prstTxWarp>
          </a:bodyPr>
          <a:lstStyle>
            <a:lvl1pPr algn="r" defTabSz="929076" eaLnBrk="0" hangingPunct="0">
              <a:defRPr sz="1400" b="0">
                <a:solidFill>
                  <a:schemeClr val="tx1"/>
                </a:solidFill>
              </a:defRPr>
            </a:lvl1pPr>
          </a:lstStyle>
          <a:p>
            <a:fld id="{908611AC-D807-454C-A20E-90F89731338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3516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9076" eaLnBrk="0" hangingPunct="0">
              <a:defRPr sz="13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1pPr>
            <a:lvl2pPr marL="722272" indent="-277798" defTabSz="929076" eaLnBrk="0" hangingPunct="0">
              <a:defRPr sz="13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2pPr>
            <a:lvl3pPr marL="1111188" indent="-222238" defTabSz="929076" eaLnBrk="0" hangingPunct="0">
              <a:defRPr sz="13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3pPr>
            <a:lvl4pPr marL="1555664" indent="-222238" defTabSz="929076" eaLnBrk="0" hangingPunct="0">
              <a:defRPr sz="13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4pPr>
            <a:lvl5pPr marL="2000139" indent="-222238" defTabSz="929076" eaLnBrk="0" hangingPunct="0">
              <a:defRPr sz="13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5pPr>
            <a:lvl6pPr marL="2444614" indent="-222238" defTabSz="929076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6pPr>
            <a:lvl7pPr marL="2889090" indent="-222238" defTabSz="929076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7pPr>
            <a:lvl8pPr marL="3333564" indent="-222238" defTabSz="929076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8pPr>
            <a:lvl9pPr marL="3778041" indent="-222238" defTabSz="929076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fld id="{8C59E54A-A799-4840-8035-552E41DEB232}" type="slidenum">
              <a:rPr lang="de-DE" sz="1400" b="0">
                <a:solidFill>
                  <a:schemeClr val="tx1"/>
                </a:solidFill>
              </a:rPr>
              <a:pPr/>
              <a:t>1</a:t>
            </a:fld>
            <a:endParaRPr lang="de-DE" sz="1400" b="0" dirty="0">
              <a:solidFill>
                <a:schemeClr val="tx1"/>
              </a:solidFill>
            </a:endParaRPr>
          </a:p>
        </p:txBody>
      </p:sp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CH" smtClean="0">
              <a:latin typeface="Arial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6581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2910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2910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2910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2910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2910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2910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2910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66820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90238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9385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291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291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291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291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291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2910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2910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291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9" descr="EHB_Logo_word_far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038" y="433388"/>
            <a:ext cx="2690812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9"/>
          <p:cNvSpPr>
            <a:spLocks noChangeArrowheads="1"/>
          </p:cNvSpPr>
          <p:nvPr/>
        </p:nvSpPr>
        <p:spPr bwMode="auto">
          <a:xfrm>
            <a:off x="1457325" y="-452438"/>
            <a:ext cx="184150" cy="701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endParaRPr lang="it-IT" sz="4000">
              <a:latin typeface="Arial" charset="0"/>
              <a:ea typeface="ＭＳ Ｐゴシック" charset="0"/>
            </a:endParaRPr>
          </a:p>
        </p:txBody>
      </p:sp>
      <p:sp>
        <p:nvSpPr>
          <p:cNvPr id="6" name="Text Box 41"/>
          <p:cNvSpPr txBox="1">
            <a:spLocks noChangeArrowheads="1"/>
          </p:cNvSpPr>
          <p:nvPr/>
        </p:nvSpPr>
        <p:spPr bwMode="auto">
          <a:xfrm>
            <a:off x="457200" y="4648200"/>
            <a:ext cx="822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it-IT" sz="4000">
              <a:latin typeface="Arial" charset="0"/>
              <a:ea typeface="ＭＳ Ｐゴシック" charset="0"/>
            </a:endParaRPr>
          </a:p>
        </p:txBody>
      </p:sp>
      <p:sp>
        <p:nvSpPr>
          <p:cNvPr id="7" name="Line 45"/>
          <p:cNvSpPr>
            <a:spLocks noChangeShapeType="1"/>
          </p:cNvSpPr>
          <p:nvPr/>
        </p:nvSpPr>
        <p:spPr bwMode="auto">
          <a:xfrm>
            <a:off x="533400" y="4114800"/>
            <a:ext cx="8153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Arial" charset="0"/>
              <a:ea typeface="ＭＳ Ｐゴシック" charset="0"/>
            </a:endParaRPr>
          </a:p>
        </p:txBody>
      </p:sp>
      <p:sp>
        <p:nvSpPr>
          <p:cNvPr id="8" name="Rectangle 46"/>
          <p:cNvSpPr>
            <a:spLocks noChangeArrowheads="1"/>
          </p:cNvSpPr>
          <p:nvPr/>
        </p:nvSpPr>
        <p:spPr bwMode="auto">
          <a:xfrm>
            <a:off x="-36512" y="5037138"/>
            <a:ext cx="9180512" cy="1820862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Arial" charset="0"/>
              <a:ea typeface="ＭＳ Ｐゴシック" charset="0"/>
            </a:endParaRPr>
          </a:p>
        </p:txBody>
      </p:sp>
      <p:sp>
        <p:nvSpPr>
          <p:cNvPr id="19486" name="Rectangle 30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2209800"/>
            <a:ext cx="8229600" cy="16764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de-DE" noProof="0" smtClean="0"/>
              <a:t>{Titel der Präsentation} </a:t>
            </a:r>
            <a:br>
              <a:rPr lang="de-DE" noProof="0" smtClean="0"/>
            </a:br>
            <a:r>
              <a:rPr lang="de-DE" noProof="0" smtClean="0"/>
              <a:t>Arial Bold, 32 Pt, 3 Zeilen möglich</a:t>
            </a:r>
          </a:p>
        </p:txBody>
      </p:sp>
      <p:sp>
        <p:nvSpPr>
          <p:cNvPr id="19487" name="Rectangle 3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0" y="5257800"/>
            <a:ext cx="8229600" cy="13716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lnSpc>
                <a:spcPct val="135000"/>
              </a:lnSpc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{Referent} Arial 18 Pt</a:t>
            </a:r>
          </a:p>
          <a:p>
            <a:pPr lvl="0"/>
            <a:r>
              <a:rPr lang="de-DE" noProof="0" smtClean="0"/>
              <a:t>{Veranstaltungsart} Arial 18 Pt</a:t>
            </a:r>
          </a:p>
          <a:p>
            <a:pPr lvl="0"/>
            <a:r>
              <a:rPr lang="de-DE" noProof="0" smtClean="0"/>
              <a:t>{Veranstaltungsort} Arial 18 Pt</a:t>
            </a:r>
          </a:p>
        </p:txBody>
      </p:sp>
    </p:spTree>
    <p:extLst>
      <p:ext uri="{BB962C8B-B14F-4D97-AF65-F5344CB8AC3E}">
        <p14:creationId xmlns:p14="http://schemas.microsoft.com/office/powerpoint/2010/main" val="30968616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56986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72250" y="346075"/>
            <a:ext cx="2082800" cy="57499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3850" y="346075"/>
            <a:ext cx="6096000" cy="57499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90278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7932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745629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3850" y="1484313"/>
            <a:ext cx="4089400" cy="4611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65650" y="1484313"/>
            <a:ext cx="4089400" cy="4611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33536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48259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67737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19287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860641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794874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4"/>
          <p:cNvSpPr>
            <a:spLocks noChangeArrowheads="1"/>
          </p:cNvSpPr>
          <p:nvPr/>
        </p:nvSpPr>
        <p:spPr bwMode="auto">
          <a:xfrm>
            <a:off x="-36512" y="6477000"/>
            <a:ext cx="9180512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46075"/>
            <a:ext cx="6677025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{Folientitel}</a:t>
            </a:r>
            <a:br>
              <a:rPr lang="de-CH" smtClean="0"/>
            </a:br>
            <a:r>
              <a:rPr lang="de-DE" smtClean="0"/>
              <a:t>Arial Bold, 24 Pt, 2 Zeilen möglich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84313"/>
            <a:ext cx="8331200" cy="461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{Text Ebene 1} Arial </a:t>
            </a:r>
            <a:r>
              <a:rPr lang="de-DE" dirty="0" err="1" smtClean="0"/>
              <a:t>Bold</a:t>
            </a:r>
            <a:r>
              <a:rPr lang="de-DE" dirty="0" smtClean="0"/>
              <a:t>, 18 Pt</a:t>
            </a:r>
          </a:p>
          <a:p>
            <a:pPr lvl="1"/>
            <a:r>
              <a:rPr lang="de-DE" dirty="0" smtClean="0"/>
              <a:t>{Text Ebene 2} Arial, 18 Pt</a:t>
            </a:r>
          </a:p>
          <a:p>
            <a:pPr lvl="2"/>
            <a:r>
              <a:rPr lang="de-DE" dirty="0" smtClean="0"/>
              <a:t>{Text Ebene 3} Arial, 15 Pt</a:t>
            </a:r>
          </a:p>
          <a:p>
            <a:pPr lvl="3"/>
            <a:r>
              <a:rPr lang="de-DE" dirty="0" smtClean="0"/>
              <a:t>{Text Ebene 4} Arial 12 Pt</a:t>
            </a:r>
          </a:p>
          <a:p>
            <a:pPr lvl="4"/>
            <a:r>
              <a:rPr lang="de-DE" dirty="0" smtClean="0"/>
              <a:t>{Text Ebene 5} Arial 10 Pt</a:t>
            </a:r>
          </a:p>
        </p:txBody>
      </p:sp>
      <p:sp>
        <p:nvSpPr>
          <p:cNvPr id="1029" name="Rectangle 35"/>
          <p:cNvSpPr>
            <a:spLocks noGrp="1" noChangeArrowheads="1"/>
          </p:cNvSpPr>
          <p:nvPr/>
        </p:nvSpPr>
        <p:spPr bwMode="auto">
          <a:xfrm>
            <a:off x="381000" y="6553200"/>
            <a:ext cx="1814736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de-DE" b="0" dirty="0" smtClean="0">
                <a:solidFill>
                  <a:schemeClr val="accent2"/>
                </a:solidFill>
              </a:rPr>
              <a:t>16.11.2011 / 29.11.2011</a:t>
            </a:r>
            <a:endParaRPr lang="de-DE" b="0" dirty="0">
              <a:solidFill>
                <a:schemeClr val="accent2"/>
              </a:solidFill>
            </a:endParaRPr>
          </a:p>
        </p:txBody>
      </p:sp>
      <p:sp>
        <p:nvSpPr>
          <p:cNvPr id="1030" name="Rectangle 41"/>
          <p:cNvSpPr>
            <a:spLocks noGrp="1" noChangeArrowheads="1"/>
          </p:cNvSpPr>
          <p:nvPr/>
        </p:nvSpPr>
        <p:spPr bwMode="auto">
          <a:xfrm>
            <a:off x="6096000" y="6553200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de-CH" b="0" dirty="0" smtClean="0">
                <a:solidFill>
                  <a:schemeClr val="bg1"/>
                </a:solidFill>
              </a:rPr>
              <a:t>Weiterbildung</a:t>
            </a:r>
            <a:r>
              <a:rPr lang="de-CH" b="0" baseline="0" dirty="0" smtClean="0">
                <a:solidFill>
                  <a:schemeClr val="bg1"/>
                </a:solidFill>
              </a:rPr>
              <a:t> </a:t>
            </a:r>
            <a:r>
              <a:rPr lang="de-CH" b="0" baseline="0" dirty="0" err="1" smtClean="0">
                <a:solidFill>
                  <a:schemeClr val="bg1"/>
                </a:solidFill>
              </a:rPr>
              <a:t>BiVo</a:t>
            </a:r>
            <a:r>
              <a:rPr lang="de-CH" b="0" baseline="0" dirty="0" smtClean="0">
                <a:solidFill>
                  <a:schemeClr val="bg1"/>
                </a:solidFill>
              </a:rPr>
              <a:t> 2012</a:t>
            </a:r>
            <a:endParaRPr lang="de-CH" b="0" dirty="0">
              <a:solidFill>
                <a:schemeClr val="bg1"/>
              </a:solidFill>
            </a:endParaRPr>
          </a:p>
        </p:txBody>
      </p:sp>
      <p:sp>
        <p:nvSpPr>
          <p:cNvPr id="1031" name="Rectangle 45"/>
          <p:cNvSpPr>
            <a:spLocks noGrp="1" noChangeArrowheads="1"/>
          </p:cNvSpPr>
          <p:nvPr/>
        </p:nvSpPr>
        <p:spPr bwMode="auto">
          <a:xfrm>
            <a:off x="8229600" y="6543675"/>
            <a:ext cx="5334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0" hangingPunct="0"/>
            <a:fld id="{715E4F2C-183F-4C31-B5BA-1232D97D637A}" type="slidenum">
              <a:rPr lang="de-DE" b="0">
                <a:solidFill>
                  <a:schemeClr val="hlink"/>
                </a:solidFill>
              </a:rPr>
              <a:pPr algn="r" eaLnBrk="0" hangingPunct="0"/>
              <a:t>‹Nr.›</a:t>
            </a:fld>
            <a:r>
              <a:rPr lang="de-DE" b="0">
                <a:solidFill>
                  <a:schemeClr val="hlink"/>
                </a:solidFill>
              </a:rPr>
              <a:t> </a:t>
            </a:r>
          </a:p>
        </p:txBody>
      </p:sp>
      <p:pic>
        <p:nvPicPr>
          <p:cNvPr id="1032" name="Picture 46" descr="EHB_Logo_word_farb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333375"/>
            <a:ext cx="13970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5"/>
          <p:cNvSpPr>
            <a:spLocks noGrp="1" noChangeArrowheads="1"/>
          </p:cNvSpPr>
          <p:nvPr userDrawn="1"/>
        </p:nvSpPr>
        <p:spPr bwMode="auto">
          <a:xfrm>
            <a:off x="2339752" y="6543675"/>
            <a:ext cx="345638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de-DE" b="0" dirty="0" smtClean="0">
                <a:solidFill>
                  <a:schemeClr val="accent2"/>
                </a:solidFill>
              </a:rPr>
              <a:t>Marianne Schneider</a:t>
            </a:r>
            <a:endParaRPr lang="de-DE" b="0" dirty="0">
              <a:solidFill>
                <a:schemeClr val="accent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spd="med"/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ctrTitle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de-CH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Weiterbildungstagung</a:t>
            </a:r>
            <a:br>
              <a:rPr lang="de-CH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de-CH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Atelier </a:t>
            </a:r>
            <a:r>
              <a:rPr lang="de-CH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Promotion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subTitle" sz="quarter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de-CH" dirty="0" smtClean="0"/>
              <a:t>Marianne Schneider</a:t>
            </a:r>
          </a:p>
          <a:p>
            <a:pPr eaLnBrk="1" hangingPunct="1">
              <a:defRPr/>
            </a:pPr>
            <a:r>
              <a:rPr lang="de-CH" dirty="0" smtClean="0"/>
              <a:t>Weiterbildungstagung </a:t>
            </a:r>
            <a:r>
              <a:rPr lang="de-CH" dirty="0" err="1" smtClean="0"/>
              <a:t>BiVo</a:t>
            </a:r>
            <a:r>
              <a:rPr lang="de-CH" dirty="0" smtClean="0"/>
              <a:t> Kauffrau/Kaufmann EFZ</a:t>
            </a:r>
          </a:p>
          <a:p>
            <a:pPr eaLnBrk="1" hangingPunct="1">
              <a:defRPr/>
            </a:pPr>
            <a:r>
              <a:rPr lang="de-CH" dirty="0" smtClean="0"/>
              <a:t>Veranstaltungsort:  Olten/Zürich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Mögliche Umsetzungsprobleme und</a:t>
            </a:r>
            <a:br>
              <a:rPr lang="de-CH" dirty="0" smtClean="0"/>
            </a:br>
            <a:r>
              <a:rPr lang="de-CH" dirty="0" smtClean="0"/>
              <a:t>Lösungsansätze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850" y="1555200"/>
            <a:ext cx="8331200" cy="1301745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de-CH" b="0" dirty="0" smtClean="0"/>
              <a:t>Alle Noten müssen am Semesterende vorhanden sein.</a:t>
            </a:r>
          </a:p>
          <a:p>
            <a:pPr marL="457200" indent="-457200">
              <a:buNone/>
            </a:pPr>
            <a:r>
              <a:rPr lang="de-CH" b="0" dirty="0" smtClean="0"/>
              <a:t>	</a:t>
            </a:r>
          </a:p>
        </p:txBody>
      </p:sp>
      <p:sp>
        <p:nvSpPr>
          <p:cNvPr id="12" name="Pfeil nach unten 11"/>
          <p:cNvSpPr/>
          <p:nvPr/>
        </p:nvSpPr>
        <p:spPr bwMode="auto">
          <a:xfrm>
            <a:off x="4929190" y="5429240"/>
            <a:ext cx="785818" cy="1428760"/>
          </a:xfrm>
          <a:prstGeom prst="down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3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766800" y="2143116"/>
            <a:ext cx="3134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1950" indent="-361950">
              <a:buFont typeface="Wingdings" pitchFamily="2" charset="2"/>
              <a:buChar char="Ø"/>
              <a:tabLst>
                <a:tab pos="2154238" algn="l"/>
              </a:tabLst>
            </a:pPr>
            <a:r>
              <a:rPr lang="de-CH" sz="2400" b="0" dirty="0" smtClean="0">
                <a:solidFill>
                  <a:schemeClr val="tx1"/>
                </a:solidFill>
                <a:latin typeface="+mn-lt"/>
              </a:rPr>
              <a:t>Zentrale Nachtests</a:t>
            </a:r>
          </a:p>
        </p:txBody>
      </p:sp>
      <p:sp>
        <p:nvSpPr>
          <p:cNvPr id="8" name="Rechteck 7"/>
          <p:cNvSpPr/>
          <p:nvPr/>
        </p:nvSpPr>
        <p:spPr>
          <a:xfrm>
            <a:off x="766800" y="2753021"/>
            <a:ext cx="60099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1950" indent="-361950">
              <a:buFont typeface="Wingdings" pitchFamily="2" charset="2"/>
              <a:buChar char="Ø"/>
              <a:tabLst>
                <a:tab pos="2154238" algn="l"/>
              </a:tabLst>
            </a:pPr>
            <a:r>
              <a:rPr lang="de-CH" sz="2400" b="0" dirty="0" smtClean="0">
                <a:solidFill>
                  <a:schemeClr val="tx1"/>
                </a:solidFill>
                <a:latin typeface="+mn-lt"/>
              </a:rPr>
              <a:t>Falls verpasst, provisorische Promotion</a:t>
            </a:r>
          </a:p>
        </p:txBody>
      </p:sp>
      <p:sp>
        <p:nvSpPr>
          <p:cNvPr id="9" name="Rechteck 8"/>
          <p:cNvSpPr/>
          <p:nvPr/>
        </p:nvSpPr>
        <p:spPr>
          <a:xfrm>
            <a:off x="766800" y="3383821"/>
            <a:ext cx="704814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1950" indent="-361950">
              <a:buFont typeface="Wingdings" pitchFamily="2" charset="2"/>
              <a:buChar char="Ø"/>
              <a:tabLst>
                <a:tab pos="2154238" algn="l"/>
              </a:tabLst>
            </a:pPr>
            <a:r>
              <a:rPr lang="de-CH" sz="2400" b="0" dirty="0" smtClean="0">
                <a:solidFill>
                  <a:schemeClr val="tx1"/>
                </a:solidFill>
                <a:latin typeface="+mn-lt"/>
              </a:rPr>
              <a:t>Zentraler Nachtest des Folgesemesters zählt </a:t>
            </a:r>
            <a:br>
              <a:rPr lang="de-CH" sz="2400" b="0" dirty="0" smtClean="0">
                <a:solidFill>
                  <a:schemeClr val="tx1"/>
                </a:solidFill>
                <a:latin typeface="+mn-lt"/>
              </a:rPr>
            </a:br>
            <a:r>
              <a:rPr lang="de-CH" sz="2400" b="0" dirty="0" smtClean="0">
                <a:solidFill>
                  <a:schemeClr val="tx1"/>
                </a:solidFill>
                <a:latin typeface="+mn-lt"/>
              </a:rPr>
              <a:t>rückwirkend im Verhältnis der verpassten Tests.</a:t>
            </a:r>
          </a:p>
        </p:txBody>
      </p:sp>
    </p:spTree>
    <p:extLst>
      <p:ext uri="{BB962C8B-B14F-4D97-AF65-F5344CB8AC3E}">
        <p14:creationId xmlns:p14="http://schemas.microsoft.com/office/powerpoint/2010/main" val="42600011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Mögliche Umsetzungsprobleme und</a:t>
            </a:r>
            <a:br>
              <a:rPr lang="de-CH" dirty="0" smtClean="0"/>
            </a:br>
            <a:r>
              <a:rPr lang="de-CH" dirty="0" smtClean="0"/>
              <a:t>Lösungsansätze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850" y="1555200"/>
            <a:ext cx="8331200" cy="1301745"/>
          </a:xfrm>
        </p:spPr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de-CH" b="0" dirty="0" smtClean="0"/>
              <a:t>Individuelle Rückmeldungen zur provisorischen Promotion müssen praktisch umsetzbar sein.</a:t>
            </a:r>
          </a:p>
          <a:p>
            <a:pPr marL="457200" indent="-457200">
              <a:buNone/>
            </a:pPr>
            <a:r>
              <a:rPr lang="de-CH" b="0" dirty="0" smtClean="0"/>
              <a:t>	</a:t>
            </a:r>
          </a:p>
        </p:txBody>
      </p:sp>
      <p:sp>
        <p:nvSpPr>
          <p:cNvPr id="12" name="Pfeil nach unten 11"/>
          <p:cNvSpPr/>
          <p:nvPr/>
        </p:nvSpPr>
        <p:spPr bwMode="auto">
          <a:xfrm>
            <a:off x="4929190" y="5429240"/>
            <a:ext cx="785818" cy="1428760"/>
          </a:xfrm>
          <a:prstGeom prst="down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3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766800" y="2526565"/>
            <a:ext cx="794961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1950" indent="-361950">
              <a:buFont typeface="Wingdings" pitchFamily="2" charset="2"/>
              <a:buChar char="Ø"/>
              <a:tabLst>
                <a:tab pos="2154238" algn="l"/>
              </a:tabLst>
            </a:pPr>
            <a:r>
              <a:rPr lang="de-CH" sz="2400" b="0" dirty="0" smtClean="0">
                <a:solidFill>
                  <a:schemeClr val="tx1"/>
                </a:solidFill>
                <a:latin typeface="+mn-lt"/>
              </a:rPr>
              <a:t>standardisierte Rückmeldungen der Lehrpersonen mit</a:t>
            </a:r>
          </a:p>
          <a:p>
            <a:pPr marL="361950" indent="-361950">
              <a:tabLst>
                <a:tab pos="2154238" algn="l"/>
              </a:tabLst>
            </a:pPr>
            <a:r>
              <a:rPr lang="de-CH" sz="2400" b="0" dirty="0" smtClean="0">
                <a:solidFill>
                  <a:schemeClr val="tx1"/>
                </a:solidFill>
                <a:latin typeface="+mn-lt"/>
              </a:rPr>
              <a:t>	Empfehlung Schulleitung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094285"/>
              </p:ext>
            </p:extLst>
          </p:nvPr>
        </p:nvGraphicFramePr>
        <p:xfrm>
          <a:off x="1214414" y="3500438"/>
          <a:ext cx="3571900" cy="21945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475350"/>
                <a:gridCol w="524914"/>
                <a:gridCol w="1571636"/>
              </a:tblGrid>
              <a:tr h="324000">
                <a:tc>
                  <a:txBody>
                    <a:bodyPr/>
                    <a:lstStyle/>
                    <a:p>
                      <a:pPr algn="l"/>
                      <a:endParaRPr lang="de-CH" sz="16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de-CH" sz="16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400" b="0" dirty="0" smtClean="0"/>
                        <a:t>Bemerkung</a:t>
                      </a:r>
                      <a:r>
                        <a:rPr lang="de-CH" sz="1400" b="0" baseline="0" dirty="0" smtClean="0"/>
                        <a:t>en</a:t>
                      </a:r>
                      <a:br>
                        <a:rPr lang="de-CH" sz="1400" b="0" baseline="0" dirty="0" smtClean="0"/>
                      </a:br>
                      <a:r>
                        <a:rPr lang="de-CH" sz="1400" b="0" baseline="0" dirty="0" smtClean="0"/>
                        <a:t>Klassenteam</a:t>
                      </a:r>
                      <a:endParaRPr lang="de-CH" sz="1400" b="0" dirty="0" smtClean="0">
                        <a:latin typeface="+mn-lt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de-CH" sz="1600" b="0" dirty="0" smtClean="0"/>
                        <a:t>IKA</a:t>
                      </a:r>
                      <a:endParaRPr lang="de-CH" sz="16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b="0" dirty="0" smtClean="0"/>
                        <a:t>3,5</a:t>
                      </a:r>
                      <a:endParaRPr lang="de-CH" sz="16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de-CH" sz="1400" b="0" dirty="0">
                        <a:latin typeface="+mn-lt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/>
                        <a:t>Deutsch</a:t>
                      </a:r>
                      <a:endParaRPr lang="de-CH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/>
                        <a:t>4,5</a:t>
                      </a:r>
                      <a:endParaRPr lang="de-CH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400" b="0" dirty="0" smtClean="0">
                        <a:latin typeface="+mn-lt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/>
                        <a:t>Französisch</a:t>
                      </a:r>
                      <a:endParaRPr lang="de-CH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/>
                        <a:t>4,5</a:t>
                      </a:r>
                      <a:endParaRPr lang="de-CH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400" b="0" dirty="0" smtClean="0">
                        <a:latin typeface="+mn-lt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/>
                        <a:t>Englisch</a:t>
                      </a:r>
                      <a:endParaRPr lang="de-CH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/>
                        <a:t>4</a:t>
                      </a:r>
                      <a:endParaRPr lang="de-CH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400" b="0" dirty="0" smtClean="0">
                        <a:latin typeface="+mn-lt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/>
                        <a:t>W&amp;G (x2)</a:t>
                      </a:r>
                      <a:endParaRPr lang="de-CH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/>
                        <a:t>3,5</a:t>
                      </a:r>
                      <a:endParaRPr lang="de-CH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400" b="0" dirty="0" smtClean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/>
        </p:nvGraphicFramePr>
        <p:xfrm>
          <a:off x="5214942" y="3500438"/>
          <a:ext cx="3286148" cy="25908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286148"/>
              </a:tblGrid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de-CH" sz="1600" b="0" dirty="0" smtClean="0"/>
                        <a:t>Empfehlung Schulleitung</a:t>
                      </a:r>
                    </a:p>
                    <a:p>
                      <a:pPr algn="l"/>
                      <a:endParaRPr lang="de-CH" sz="1600" b="0" dirty="0" smtClean="0">
                        <a:latin typeface="+mn-lt"/>
                      </a:endParaRPr>
                    </a:p>
                    <a:p>
                      <a:pPr algn="l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/>
                        <a:buNone/>
                      </a:pPr>
                      <a:r>
                        <a:rPr lang="de-CH" sz="1600" b="0" dirty="0" smtClean="0">
                          <a:latin typeface="Frutiger 45 Light"/>
                          <a:sym typeface="Wingdings"/>
                        </a:rPr>
                        <a:t></a:t>
                      </a:r>
                      <a:r>
                        <a:rPr lang="de-CH" sz="1600" b="0" dirty="0" smtClean="0">
                          <a:latin typeface="+mn-lt"/>
                          <a:sym typeface="Wingdings"/>
                        </a:rPr>
                        <a:t> Stützkursbesuch</a:t>
                      </a:r>
                    </a:p>
                    <a:p>
                      <a:pPr algn="l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/>
                        <a:buNone/>
                      </a:pPr>
                      <a:r>
                        <a:rPr lang="de-CH" sz="1600" b="0" dirty="0" smtClean="0">
                          <a:latin typeface="Frutiger 45 Light"/>
                          <a:sym typeface="Wingdings"/>
                        </a:rPr>
                        <a:t></a:t>
                      </a:r>
                      <a:r>
                        <a:rPr lang="de-CH" sz="1600" b="0" dirty="0" smtClean="0">
                          <a:latin typeface="+mn-lt"/>
                          <a:sym typeface="Wingdings"/>
                        </a:rPr>
                        <a:t> B-Profil</a:t>
                      </a:r>
                    </a:p>
                    <a:p>
                      <a:pPr algn="l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/>
                        <a:buNone/>
                      </a:pPr>
                      <a:r>
                        <a:rPr lang="de-CH" sz="1600" b="0" dirty="0" smtClean="0">
                          <a:latin typeface="Frutiger 45 Light"/>
                          <a:sym typeface="Wingdings"/>
                        </a:rPr>
                        <a:t></a:t>
                      </a:r>
                      <a:r>
                        <a:rPr lang="de-CH" sz="1600" b="0" dirty="0" smtClean="0">
                          <a:latin typeface="+mn-lt"/>
                          <a:sym typeface="Wingdings"/>
                        </a:rPr>
                        <a:t> Repetition</a:t>
                      </a:r>
                    </a:p>
                    <a:p>
                      <a:pPr algn="l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/>
                        <a:buNone/>
                      </a:pPr>
                      <a:endParaRPr lang="de-CH" sz="1400" b="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0011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Mögliche Umsetzungsprobleme und</a:t>
            </a:r>
            <a:br>
              <a:rPr lang="de-CH" dirty="0" smtClean="0"/>
            </a:br>
            <a:r>
              <a:rPr lang="de-CH" dirty="0" smtClean="0"/>
              <a:t>Lösungsansätze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850" y="1357299"/>
            <a:ext cx="8331200" cy="857256"/>
          </a:xfrm>
        </p:spPr>
        <p:txBody>
          <a:bodyPr/>
          <a:lstStyle/>
          <a:p>
            <a:pPr marL="457200" indent="-457200">
              <a:buFont typeface="+mj-lt"/>
              <a:buAutoNum type="arabicPeriod" startAt="5"/>
            </a:pPr>
            <a:r>
              <a:rPr lang="de-CH" b="0" dirty="0" smtClean="0"/>
              <a:t>Der Stützkursbesuch ist nur bei partiellen Defiziten und nicht bei durchgehend schlechten Leistungen angezeigt.</a:t>
            </a:r>
          </a:p>
          <a:p>
            <a:pPr marL="457200" indent="-457200">
              <a:buNone/>
            </a:pPr>
            <a:r>
              <a:rPr lang="de-CH" b="0" dirty="0" smtClean="0"/>
              <a:t>	</a:t>
            </a:r>
          </a:p>
        </p:txBody>
      </p:sp>
      <p:sp>
        <p:nvSpPr>
          <p:cNvPr id="12" name="Pfeil nach unten 11"/>
          <p:cNvSpPr/>
          <p:nvPr/>
        </p:nvSpPr>
        <p:spPr bwMode="auto">
          <a:xfrm>
            <a:off x="4929190" y="5429240"/>
            <a:ext cx="785818" cy="1428760"/>
          </a:xfrm>
          <a:prstGeom prst="down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3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857224" y="2143116"/>
            <a:ext cx="712566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1950" indent="-361950">
              <a:buFont typeface="Wingdings" pitchFamily="2" charset="2"/>
              <a:buChar char="Ø"/>
              <a:tabLst>
                <a:tab pos="2154238" algn="l"/>
              </a:tabLst>
            </a:pPr>
            <a:r>
              <a:rPr lang="de-CH" sz="2400" b="0" dirty="0" smtClean="0">
                <a:solidFill>
                  <a:schemeClr val="tx1"/>
                </a:solidFill>
                <a:latin typeface="+mn-lt"/>
              </a:rPr>
              <a:t>Mindestanforderung für Besuch des schulischen</a:t>
            </a:r>
            <a:br>
              <a:rPr lang="de-CH" sz="2400" b="0" dirty="0" smtClean="0">
                <a:solidFill>
                  <a:schemeClr val="tx1"/>
                </a:solidFill>
                <a:latin typeface="+mn-lt"/>
              </a:rPr>
            </a:br>
            <a:r>
              <a:rPr lang="de-CH" sz="2400" b="0" dirty="0" smtClean="0">
                <a:solidFill>
                  <a:schemeClr val="tx1"/>
                </a:solidFill>
                <a:latin typeface="+mn-lt"/>
              </a:rPr>
              <a:t>Stützkurses definieren, z.B. </a:t>
            </a:r>
            <a:r>
              <a:rPr lang="de-CH" sz="2400" b="0" dirty="0" err="1" smtClean="0">
                <a:solidFill>
                  <a:schemeClr val="tx1"/>
                </a:solidFill>
                <a:latin typeface="+mn-lt"/>
              </a:rPr>
              <a:t>ungewichteter</a:t>
            </a:r>
            <a:r>
              <a:rPr lang="de-CH" sz="2400" b="0" dirty="0" smtClean="0">
                <a:solidFill>
                  <a:schemeClr val="tx1"/>
                </a:solidFill>
                <a:latin typeface="+mn-lt"/>
              </a:rPr>
              <a:t> </a:t>
            </a:r>
            <a:br>
              <a:rPr lang="de-CH" sz="2400" b="0" dirty="0" smtClean="0">
                <a:solidFill>
                  <a:schemeClr val="tx1"/>
                </a:solidFill>
                <a:latin typeface="+mn-lt"/>
              </a:rPr>
            </a:br>
            <a:r>
              <a:rPr lang="de-CH" sz="2400" b="0" dirty="0" smtClean="0">
                <a:solidFill>
                  <a:schemeClr val="tx1"/>
                </a:solidFill>
                <a:latin typeface="+mn-lt"/>
              </a:rPr>
              <a:t>Notendurchschnitt ≥ 4</a:t>
            </a:r>
          </a:p>
          <a:p>
            <a:pPr marL="361950" indent="-361950">
              <a:tabLst>
                <a:tab pos="2154238" algn="l"/>
              </a:tabLst>
            </a:pPr>
            <a:endParaRPr lang="de-CH" sz="2400" b="0" dirty="0" smtClean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66752"/>
              </p:ext>
            </p:extLst>
          </p:nvPr>
        </p:nvGraphicFramePr>
        <p:xfrm>
          <a:off x="1357290" y="3429000"/>
          <a:ext cx="4880264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/>
                <a:gridCol w="1440000"/>
                <a:gridCol w="1440000"/>
              </a:tblGrid>
              <a:tr h="288000">
                <a:tc>
                  <a:txBody>
                    <a:bodyPr/>
                    <a:lstStyle/>
                    <a:p>
                      <a:pPr algn="ctr"/>
                      <a:endParaRPr lang="de-CH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600" b="0" dirty="0" smtClean="0">
                          <a:latin typeface="+mn-lt"/>
                        </a:rPr>
                        <a:t>Beispiel</a:t>
                      </a:r>
                      <a:r>
                        <a:rPr lang="de-CH" sz="1600" b="0" baseline="0" dirty="0" smtClean="0">
                          <a:latin typeface="+mn-lt"/>
                        </a:rPr>
                        <a:t> 3</a:t>
                      </a:r>
                      <a:endParaRPr lang="de-CH" sz="16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600" b="0" dirty="0" smtClean="0">
                          <a:latin typeface="+mn-lt"/>
                        </a:rPr>
                        <a:t>Beispiel</a:t>
                      </a:r>
                      <a:r>
                        <a:rPr lang="de-CH" sz="1600" b="0" baseline="0" dirty="0" smtClean="0">
                          <a:latin typeface="+mn-lt"/>
                        </a:rPr>
                        <a:t> 4</a:t>
                      </a:r>
                      <a:endParaRPr lang="de-CH" sz="1600" b="0" dirty="0">
                        <a:latin typeface="+mn-lt"/>
                      </a:endParaRPr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de-CH" dirty="0" smtClean="0">
                          <a:latin typeface="+mn-lt"/>
                        </a:rPr>
                        <a:t>Standardsprache</a:t>
                      </a:r>
                      <a:endParaRPr lang="de-CH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latin typeface="+mn-lt"/>
                        </a:rPr>
                        <a:t>3,5 </a:t>
                      </a:r>
                      <a:endParaRPr lang="de-CH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latin typeface="+mn-lt"/>
                        </a:rPr>
                        <a:t>5 </a:t>
                      </a:r>
                      <a:endParaRPr lang="de-CH" dirty="0">
                        <a:latin typeface="+mn-lt"/>
                      </a:endParaRPr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de-CH" dirty="0" smtClean="0">
                          <a:latin typeface="+mn-lt"/>
                        </a:rPr>
                        <a:t>1. Fremdsprache</a:t>
                      </a:r>
                      <a:endParaRPr lang="de-CH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latin typeface="+mn-lt"/>
                        </a:rPr>
                        <a:t>4</a:t>
                      </a:r>
                      <a:endParaRPr lang="de-CH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latin typeface="+mn-lt"/>
                        </a:rPr>
                        <a:t>5,5</a:t>
                      </a:r>
                      <a:endParaRPr lang="de-CH" dirty="0">
                        <a:latin typeface="+mn-lt"/>
                      </a:endParaRPr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de-CH" dirty="0" smtClean="0">
                          <a:latin typeface="+mn-lt"/>
                        </a:rPr>
                        <a:t>2. Fremdsprache</a:t>
                      </a:r>
                      <a:endParaRPr lang="de-CH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latin typeface="+mn-lt"/>
                        </a:rPr>
                        <a:t>4</a:t>
                      </a:r>
                      <a:endParaRPr lang="de-CH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latin typeface="+mn-lt"/>
                        </a:rPr>
                        <a:t>5</a:t>
                      </a:r>
                      <a:endParaRPr lang="de-CH" dirty="0">
                        <a:latin typeface="+mn-lt"/>
                      </a:endParaRPr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de-CH" dirty="0" smtClean="0">
                          <a:latin typeface="+mn-lt"/>
                        </a:rPr>
                        <a:t>IKA</a:t>
                      </a:r>
                      <a:endParaRPr lang="de-CH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latin typeface="+mn-lt"/>
                        </a:rPr>
                        <a:t>4</a:t>
                      </a:r>
                      <a:endParaRPr lang="de-CH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latin typeface="+mn-lt"/>
                        </a:rPr>
                        <a:t>5,5</a:t>
                      </a:r>
                      <a:endParaRPr lang="de-CH" dirty="0">
                        <a:latin typeface="+mn-lt"/>
                      </a:endParaRPr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de-CH" dirty="0" smtClean="0">
                          <a:latin typeface="+mn-lt"/>
                        </a:rPr>
                        <a:t>W&amp;G (x1)</a:t>
                      </a:r>
                      <a:endParaRPr lang="de-CH" dirty="0"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latin typeface="+mn-lt"/>
                        </a:rPr>
                        <a:t>3</a:t>
                      </a:r>
                      <a:endParaRPr lang="de-CH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latin typeface="+mn-lt"/>
                        </a:rPr>
                        <a:t>3</a:t>
                      </a:r>
                      <a:endParaRPr lang="de-CH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>
                          <a:latin typeface="+mn-lt"/>
                        </a:rPr>
                        <a:t>Ø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latin typeface="+mn-lt"/>
                        </a:rPr>
                        <a:t>3,7</a:t>
                      </a:r>
                      <a:endParaRPr lang="de-CH" dirty="0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latin typeface="+mn-lt"/>
                        </a:rPr>
                        <a:t>4,8</a:t>
                      </a:r>
                      <a:endParaRPr lang="de-CH" dirty="0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>
                          <a:latin typeface="+mn-lt"/>
                        </a:rPr>
                        <a:t>Stützkurs Schule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latin typeface="+mn-lt"/>
                        </a:rPr>
                        <a:t>nein</a:t>
                      </a:r>
                      <a:endParaRPr lang="de-CH" dirty="0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latin typeface="+mn-lt"/>
                        </a:rPr>
                        <a:t>ja</a:t>
                      </a:r>
                      <a:endParaRPr lang="de-CH" dirty="0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0011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Mögliche Umsetzungsprobleme und</a:t>
            </a:r>
            <a:br>
              <a:rPr lang="de-CH" dirty="0" smtClean="0"/>
            </a:br>
            <a:r>
              <a:rPr lang="de-CH" dirty="0" smtClean="0"/>
              <a:t>Lösungsansätze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850" y="1484313"/>
            <a:ext cx="8331200" cy="1301745"/>
          </a:xfrm>
        </p:spPr>
        <p:txBody>
          <a:bodyPr/>
          <a:lstStyle/>
          <a:p>
            <a:pPr marL="457200" indent="-457200">
              <a:buFont typeface="+mj-lt"/>
              <a:buAutoNum type="arabicPeriod" startAt="6"/>
            </a:pPr>
            <a:r>
              <a:rPr lang="de-CH" b="0" dirty="0" smtClean="0"/>
              <a:t>Mit der Promotionsordnung werden mehr Lernende als </a:t>
            </a:r>
            <a:br>
              <a:rPr lang="de-CH" b="0" dirty="0" smtClean="0"/>
            </a:br>
            <a:r>
              <a:rPr lang="de-CH" b="0" dirty="0" smtClean="0"/>
              <a:t>bisher </a:t>
            </a:r>
            <a:r>
              <a:rPr lang="de-CH" b="0" dirty="0" err="1" smtClean="0"/>
              <a:t>umgeteilt</a:t>
            </a:r>
            <a:r>
              <a:rPr lang="de-CH" b="0" dirty="0" smtClean="0"/>
              <a:t>.</a:t>
            </a:r>
          </a:p>
          <a:p>
            <a:pPr marL="457200" indent="-457200">
              <a:buNone/>
            </a:pPr>
            <a:r>
              <a:rPr lang="de-CH" b="0" dirty="0" smtClean="0"/>
              <a:t>	</a:t>
            </a:r>
          </a:p>
        </p:txBody>
      </p:sp>
      <p:sp>
        <p:nvSpPr>
          <p:cNvPr id="12" name="Pfeil nach unten 11"/>
          <p:cNvSpPr/>
          <p:nvPr/>
        </p:nvSpPr>
        <p:spPr bwMode="auto">
          <a:xfrm>
            <a:off x="4929190" y="5429240"/>
            <a:ext cx="785818" cy="1428760"/>
          </a:xfrm>
          <a:prstGeom prst="down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3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766800" y="2357430"/>
            <a:ext cx="77340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1950" indent="-361950">
              <a:buFont typeface="Wingdings" pitchFamily="2" charset="2"/>
              <a:buChar char="Ø"/>
              <a:tabLst>
                <a:tab pos="2154238" algn="l"/>
              </a:tabLst>
            </a:pPr>
            <a:r>
              <a:rPr lang="de-CH" sz="2400" b="0" dirty="0" smtClean="0">
                <a:solidFill>
                  <a:schemeClr val="tx1"/>
                </a:solidFill>
                <a:latin typeface="+mn-lt"/>
              </a:rPr>
              <a:t>E-Profilklassen schliessen / B-Profilklassen eröffnen:</a:t>
            </a:r>
          </a:p>
          <a:p>
            <a:pPr marL="361950" indent="-361950">
              <a:tabLst>
                <a:tab pos="2154238" algn="l"/>
              </a:tabLst>
            </a:pPr>
            <a:r>
              <a:rPr lang="de-CH" sz="2400" b="0" dirty="0" smtClean="0">
                <a:solidFill>
                  <a:schemeClr val="tx1"/>
                </a:solidFill>
                <a:latin typeface="+mn-lt"/>
              </a:rPr>
              <a:t>	Standardstundenplan</a:t>
            </a:r>
          </a:p>
        </p:txBody>
      </p:sp>
      <p:graphicFrame>
        <p:nvGraphicFramePr>
          <p:cNvPr id="14" name="Tabelle 13"/>
          <p:cNvGraphicFramePr>
            <a:graphicFrameLocks noGrp="1"/>
          </p:cNvGraphicFramePr>
          <p:nvPr/>
        </p:nvGraphicFramePr>
        <p:xfrm>
          <a:off x="1214414" y="3207413"/>
          <a:ext cx="2286016" cy="30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1143008"/>
              </a:tblGrid>
              <a:tr h="270742">
                <a:tc gridSpan="2">
                  <a:txBody>
                    <a:bodyPr/>
                    <a:lstStyle/>
                    <a:p>
                      <a:pPr algn="ctr"/>
                      <a:r>
                        <a:rPr lang="de-CH" sz="1200" dirty="0" smtClean="0"/>
                        <a:t>1. Lehrjahr E-Profil                  </a:t>
                      </a:r>
                      <a:endParaRPr lang="de-CH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CH" sz="1200" dirty="0"/>
                    </a:p>
                  </a:txBody>
                  <a:tcPr/>
                </a:tc>
              </a:tr>
              <a:tr h="270742">
                <a:tc>
                  <a:txBody>
                    <a:bodyPr/>
                    <a:lstStyle/>
                    <a:p>
                      <a:pPr algn="ctr"/>
                      <a:r>
                        <a:rPr lang="de-CH" sz="1200" dirty="0" smtClean="0"/>
                        <a:t>Montag</a:t>
                      </a:r>
                      <a:endParaRPr lang="de-CH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200" dirty="0" smtClean="0"/>
                        <a:t>Dienstag</a:t>
                      </a:r>
                      <a:endParaRPr lang="de-CH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7200">
                <a:tc>
                  <a:txBody>
                    <a:bodyPr/>
                    <a:lstStyle/>
                    <a:p>
                      <a:r>
                        <a:rPr lang="de-CH" sz="1200" dirty="0" smtClean="0"/>
                        <a:t>FR</a:t>
                      </a:r>
                      <a:endParaRPr lang="de-CH" sz="1200" dirty="0"/>
                    </a:p>
                  </a:txBody>
                  <a:tcPr anchor="ctr" anchorCtr="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200" dirty="0" smtClean="0"/>
                        <a:t>Sport</a:t>
                      </a:r>
                      <a:endParaRPr lang="de-CH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0800">
                <a:tc>
                  <a:txBody>
                    <a:bodyPr/>
                    <a:lstStyle/>
                    <a:p>
                      <a:r>
                        <a:rPr lang="de-CH" sz="1200" dirty="0" smtClean="0"/>
                        <a:t>W+G</a:t>
                      </a:r>
                      <a:endParaRPr lang="de-CH" sz="1200" dirty="0"/>
                    </a:p>
                  </a:txBody>
                  <a:tcPr anchor="ctr" anchorCtr="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200" dirty="0" smtClean="0"/>
                        <a:t>EN</a:t>
                      </a:r>
                      <a:endParaRPr lang="de-CH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7200">
                <a:tc>
                  <a:txBody>
                    <a:bodyPr/>
                    <a:lstStyle/>
                    <a:p>
                      <a:r>
                        <a:rPr lang="de-CH" sz="1200" dirty="0" smtClean="0"/>
                        <a:t>IKA 1</a:t>
                      </a:r>
                      <a:endParaRPr lang="de-CH" sz="1200" dirty="0"/>
                    </a:p>
                  </a:txBody>
                  <a:tcPr anchor="ctr" anchorCtr="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200" dirty="0" smtClean="0"/>
                        <a:t>W+G</a:t>
                      </a:r>
                      <a:endParaRPr lang="de-CH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7200">
                <a:tc>
                  <a:txBody>
                    <a:bodyPr/>
                    <a:lstStyle/>
                    <a:p>
                      <a:r>
                        <a:rPr lang="de-CH" sz="1200" dirty="0" smtClean="0"/>
                        <a:t>DE</a:t>
                      </a:r>
                      <a:endParaRPr lang="de-CH" sz="1200" dirty="0"/>
                    </a:p>
                  </a:txBody>
                  <a:tcPr anchor="ctr" anchorCtr="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200" dirty="0" smtClean="0"/>
                        <a:t>IKA 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elle 14"/>
          <p:cNvGraphicFramePr>
            <a:graphicFrameLocks noGrp="1"/>
          </p:cNvGraphicFramePr>
          <p:nvPr/>
        </p:nvGraphicFramePr>
        <p:xfrm>
          <a:off x="3714744" y="3209428"/>
          <a:ext cx="2214578" cy="301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289"/>
                <a:gridCol w="1107289"/>
              </a:tblGrid>
              <a:tr h="272123">
                <a:tc gridSpan="2">
                  <a:txBody>
                    <a:bodyPr/>
                    <a:lstStyle/>
                    <a:p>
                      <a:pPr algn="ctr"/>
                      <a:r>
                        <a:rPr lang="de-CH" sz="1200" dirty="0" smtClean="0"/>
                        <a:t>2.  Lehrjahr B-Profil</a:t>
                      </a:r>
                      <a:endParaRPr lang="de-CH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CH" sz="1200" dirty="0"/>
                    </a:p>
                  </a:txBody>
                  <a:tcPr/>
                </a:tc>
              </a:tr>
              <a:tr h="272123">
                <a:tc>
                  <a:txBody>
                    <a:bodyPr/>
                    <a:lstStyle/>
                    <a:p>
                      <a:pPr algn="ctr"/>
                      <a:r>
                        <a:rPr lang="de-CH" sz="1200" dirty="0" smtClean="0"/>
                        <a:t>Montag</a:t>
                      </a:r>
                      <a:endParaRPr lang="de-CH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200" dirty="0" smtClean="0"/>
                        <a:t>Dienstag</a:t>
                      </a:r>
                      <a:endParaRPr lang="de-CH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72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200" dirty="0" smtClean="0"/>
                        <a:t>EN</a:t>
                      </a:r>
                    </a:p>
                  </a:txBody>
                  <a:tcPr anchor="ctr" anchorCtr="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200" dirty="0" smtClean="0"/>
                        <a:t>IKA</a:t>
                      </a:r>
                      <a:r>
                        <a:rPr lang="de-CH" sz="1200" baseline="0" dirty="0" smtClean="0"/>
                        <a:t> 1</a:t>
                      </a:r>
                      <a:endParaRPr lang="de-CH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4320">
                <a:tc rowSpan="3">
                  <a:txBody>
                    <a:bodyPr/>
                    <a:lstStyle/>
                    <a:p>
                      <a:r>
                        <a:rPr lang="de-CH" sz="1200" dirty="0" smtClean="0"/>
                        <a:t>W+G</a:t>
                      </a:r>
                      <a:endParaRPr lang="de-CH" sz="1200" dirty="0"/>
                    </a:p>
                  </a:txBody>
                  <a:tcPr anchor="ctr" anchorCtr="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200" dirty="0" smtClean="0"/>
                        <a:t>IKA</a:t>
                      </a:r>
                      <a:r>
                        <a:rPr lang="de-CH" sz="1200" baseline="0" dirty="0" smtClean="0"/>
                        <a:t> 2</a:t>
                      </a:r>
                      <a:endParaRPr lang="de-CH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3759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200" dirty="0" smtClean="0"/>
                    </a:p>
                  </a:txBody>
                  <a:tcPr anchor="ctr" anchorCtr="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200" dirty="0" smtClean="0"/>
                        <a:t>DE</a:t>
                      </a:r>
                      <a:endParaRPr lang="de-CH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2941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200" dirty="0" smtClean="0"/>
                        <a:t>EN</a:t>
                      </a:r>
                      <a:endParaRPr lang="de-CH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7200">
                <a:tc>
                  <a:txBody>
                    <a:bodyPr/>
                    <a:lstStyle/>
                    <a:p>
                      <a:r>
                        <a:rPr lang="de-CH" sz="1200" dirty="0" smtClean="0"/>
                        <a:t>V+V</a:t>
                      </a:r>
                      <a:endParaRPr lang="de-CH" sz="1200" dirty="0"/>
                    </a:p>
                  </a:txBody>
                  <a:tcPr anchor="ctr" anchorCtr="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200" dirty="0" smtClean="0"/>
                        <a:t>Sport</a:t>
                      </a:r>
                      <a:endParaRPr lang="de-CH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7200">
                <a:tc>
                  <a:txBody>
                    <a:bodyPr/>
                    <a:lstStyle/>
                    <a:p>
                      <a:r>
                        <a:rPr lang="de-CH" sz="1200" dirty="0" smtClean="0"/>
                        <a:t>DE</a:t>
                      </a:r>
                      <a:endParaRPr lang="de-CH" sz="1200" dirty="0"/>
                    </a:p>
                  </a:txBody>
                  <a:tcPr anchor="ctr" anchorCtr="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200" dirty="0" smtClean="0"/>
                        <a:t>IKA 1</a:t>
                      </a:r>
                      <a:endParaRPr lang="de-CH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elle 15"/>
          <p:cNvGraphicFramePr>
            <a:graphicFrameLocks noGrp="1"/>
          </p:cNvGraphicFramePr>
          <p:nvPr/>
        </p:nvGraphicFramePr>
        <p:xfrm>
          <a:off x="6143636" y="3214686"/>
          <a:ext cx="2214578" cy="2986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289"/>
                <a:gridCol w="1107289"/>
              </a:tblGrid>
              <a:tr h="260436">
                <a:tc gridSpan="2">
                  <a:txBody>
                    <a:bodyPr/>
                    <a:lstStyle/>
                    <a:p>
                      <a:pPr algn="ctr"/>
                      <a:r>
                        <a:rPr lang="de-CH" sz="1200" dirty="0" smtClean="0"/>
                        <a:t>3. Lehrjahr B-Profil</a:t>
                      </a:r>
                      <a:endParaRPr lang="de-CH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CH" sz="1200" dirty="0"/>
                    </a:p>
                  </a:txBody>
                  <a:tcPr/>
                </a:tc>
              </a:tr>
              <a:tr h="260436">
                <a:tc>
                  <a:txBody>
                    <a:bodyPr/>
                    <a:lstStyle/>
                    <a:p>
                      <a:pPr algn="ctr"/>
                      <a:r>
                        <a:rPr lang="de-CH" sz="1200" dirty="0" smtClean="0"/>
                        <a:t>Montag</a:t>
                      </a:r>
                      <a:endParaRPr lang="de-CH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200" dirty="0" smtClean="0"/>
                        <a:t>Dienstag</a:t>
                      </a:r>
                      <a:endParaRPr lang="de-CH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7200">
                <a:tc>
                  <a:txBody>
                    <a:bodyPr/>
                    <a:lstStyle/>
                    <a:p>
                      <a:r>
                        <a:rPr lang="de-CH" sz="1200" dirty="0" smtClean="0"/>
                        <a:t>EN</a:t>
                      </a:r>
                      <a:endParaRPr lang="de-CH" sz="1200" dirty="0"/>
                    </a:p>
                  </a:txBody>
                  <a:tcPr anchor="ctr" anchorCtr="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de-CH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0800">
                <a:tc>
                  <a:txBody>
                    <a:bodyPr/>
                    <a:lstStyle/>
                    <a:p>
                      <a:r>
                        <a:rPr lang="de-CH" sz="1200" dirty="0" smtClean="0"/>
                        <a:t>W+G</a:t>
                      </a:r>
                      <a:endParaRPr lang="de-CH" sz="1200" dirty="0"/>
                    </a:p>
                  </a:txBody>
                  <a:tcPr anchor="ctr" anchorCtr="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CH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3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200" dirty="0" smtClean="0"/>
                        <a:t>V+V</a:t>
                      </a:r>
                      <a:endParaRPr lang="de-CH" sz="1200" dirty="0"/>
                    </a:p>
                  </a:txBody>
                  <a:tcPr anchor="ctr" anchorCtr="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CH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3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200" dirty="0" smtClean="0"/>
                        <a:t>Sport</a:t>
                      </a:r>
                      <a:endParaRPr lang="de-CH" sz="1200" dirty="0"/>
                    </a:p>
                  </a:txBody>
                  <a:tcPr anchor="ctr" anchorCtr="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5208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200" dirty="0" smtClean="0"/>
                        <a:t>DE</a:t>
                      </a:r>
                    </a:p>
                  </a:txBody>
                  <a:tcPr anchor="ctr" anchorCtr="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CH" sz="12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0011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Mögliche Umsetzungsprobleme und</a:t>
            </a:r>
            <a:br>
              <a:rPr lang="de-CH" dirty="0" smtClean="0"/>
            </a:br>
            <a:r>
              <a:rPr lang="de-CH" dirty="0" smtClean="0"/>
              <a:t>Lösungsansätze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850" y="1555200"/>
            <a:ext cx="8331200" cy="1301745"/>
          </a:xfrm>
        </p:spPr>
        <p:txBody>
          <a:bodyPr/>
          <a:lstStyle/>
          <a:p>
            <a:pPr marL="457200" indent="-457200">
              <a:buFont typeface="+mj-lt"/>
              <a:buAutoNum type="arabicPeriod" startAt="7"/>
            </a:pPr>
            <a:r>
              <a:rPr lang="de-CH" b="0" dirty="0" smtClean="0"/>
              <a:t>Was machen wir mit Lernenden, welche auch im B-Profil</a:t>
            </a:r>
            <a:br>
              <a:rPr lang="de-CH" b="0" dirty="0" smtClean="0"/>
            </a:br>
            <a:r>
              <a:rPr lang="de-CH" b="0" dirty="0" smtClean="0"/>
              <a:t>eindeutig überfordert sind?</a:t>
            </a:r>
          </a:p>
          <a:p>
            <a:pPr marL="457200" indent="-457200">
              <a:buNone/>
            </a:pPr>
            <a:r>
              <a:rPr lang="de-CH" b="0" dirty="0" smtClean="0"/>
              <a:t>	</a:t>
            </a:r>
          </a:p>
        </p:txBody>
      </p:sp>
      <p:sp>
        <p:nvSpPr>
          <p:cNvPr id="12" name="Pfeil nach unten 11"/>
          <p:cNvSpPr/>
          <p:nvPr/>
        </p:nvSpPr>
        <p:spPr bwMode="auto">
          <a:xfrm>
            <a:off x="4929190" y="5429240"/>
            <a:ext cx="785818" cy="1428760"/>
          </a:xfrm>
          <a:prstGeom prst="down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3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766800" y="2571744"/>
            <a:ext cx="28953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1950" indent="-361950">
              <a:buFont typeface="Wingdings" pitchFamily="2" charset="2"/>
              <a:buChar char="Ø"/>
              <a:tabLst>
                <a:tab pos="2154238" algn="l"/>
              </a:tabLst>
            </a:pPr>
            <a:r>
              <a:rPr lang="de-CH" sz="2400" b="0" dirty="0" smtClean="0">
                <a:solidFill>
                  <a:schemeClr val="tx1"/>
                </a:solidFill>
                <a:latin typeface="+mn-lt"/>
              </a:rPr>
              <a:t>Empfehlung EBA</a:t>
            </a:r>
          </a:p>
        </p:txBody>
      </p:sp>
      <p:sp>
        <p:nvSpPr>
          <p:cNvPr id="7" name="Rechteck 6"/>
          <p:cNvSpPr/>
          <p:nvPr/>
        </p:nvSpPr>
        <p:spPr>
          <a:xfrm>
            <a:off x="766800" y="3181649"/>
            <a:ext cx="47468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1950" indent="-361950">
              <a:buFont typeface="Wingdings" pitchFamily="2" charset="2"/>
              <a:buChar char="Ø"/>
              <a:tabLst>
                <a:tab pos="2154238" algn="l"/>
              </a:tabLst>
            </a:pPr>
            <a:r>
              <a:rPr lang="de-CH" sz="2400" b="0" dirty="0" smtClean="0">
                <a:solidFill>
                  <a:schemeClr val="tx1"/>
                </a:solidFill>
                <a:latin typeface="+mn-lt"/>
              </a:rPr>
              <a:t>Zuständige kantonale Behörde</a:t>
            </a:r>
          </a:p>
        </p:txBody>
      </p:sp>
    </p:spTree>
    <p:extLst>
      <p:ext uri="{BB962C8B-B14F-4D97-AF65-F5344CB8AC3E}">
        <p14:creationId xmlns:p14="http://schemas.microsoft.com/office/powerpoint/2010/main" val="42600011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Mögliche Umsetzungsprobleme und</a:t>
            </a:r>
            <a:br>
              <a:rPr lang="de-CH" dirty="0" smtClean="0"/>
            </a:br>
            <a:r>
              <a:rPr lang="de-CH" dirty="0" smtClean="0"/>
              <a:t>Lösungsansätze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850" y="1555200"/>
            <a:ext cx="8331200" cy="1301745"/>
          </a:xfrm>
        </p:spPr>
        <p:txBody>
          <a:bodyPr/>
          <a:lstStyle/>
          <a:p>
            <a:pPr marL="457200" indent="-457200">
              <a:buFont typeface="+mj-lt"/>
              <a:buAutoNum type="arabicPeriod" startAt="8"/>
            </a:pPr>
            <a:r>
              <a:rPr lang="de-CH" b="0" dirty="0" smtClean="0"/>
              <a:t>Nach dem 3. Semester ist keine schulseitig angeordnete</a:t>
            </a:r>
            <a:br>
              <a:rPr lang="de-CH" b="0" dirty="0" smtClean="0"/>
            </a:br>
            <a:r>
              <a:rPr lang="de-CH" b="0" dirty="0" smtClean="0"/>
              <a:t>Promotion mehr möglich.</a:t>
            </a:r>
          </a:p>
          <a:p>
            <a:pPr marL="457200" indent="-457200">
              <a:buNone/>
            </a:pPr>
            <a:r>
              <a:rPr lang="de-CH" b="0" dirty="0" smtClean="0"/>
              <a:t>	</a:t>
            </a:r>
          </a:p>
        </p:txBody>
      </p:sp>
      <p:sp>
        <p:nvSpPr>
          <p:cNvPr id="12" name="Pfeil nach unten 11"/>
          <p:cNvSpPr/>
          <p:nvPr/>
        </p:nvSpPr>
        <p:spPr bwMode="auto">
          <a:xfrm>
            <a:off x="4929190" y="5429240"/>
            <a:ext cx="785818" cy="1428760"/>
          </a:xfrm>
          <a:prstGeom prst="down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3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766800" y="2538707"/>
            <a:ext cx="5677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>
              <a:buFont typeface="Wingdings" pitchFamily="2" charset="2"/>
              <a:buChar char="Ø"/>
              <a:tabLst>
                <a:tab pos="2154238" algn="l"/>
              </a:tabLst>
            </a:pPr>
            <a:r>
              <a:rPr lang="de-CH" sz="2400" b="0" dirty="0">
                <a:solidFill>
                  <a:schemeClr val="tx1"/>
                </a:solidFill>
              </a:rPr>
              <a:t>Zuständige kantonale Behörde</a:t>
            </a:r>
          </a:p>
        </p:txBody>
      </p:sp>
    </p:spTree>
    <p:extLst>
      <p:ext uri="{BB962C8B-B14F-4D97-AF65-F5344CB8AC3E}">
        <p14:creationId xmlns:p14="http://schemas.microsoft.com/office/powerpoint/2010/main" val="42600011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Mögliche Umsetzungsprobleme und</a:t>
            </a:r>
            <a:br>
              <a:rPr lang="de-CH" dirty="0" smtClean="0"/>
            </a:br>
            <a:r>
              <a:rPr lang="de-CH" dirty="0" smtClean="0"/>
              <a:t>Lösungsansätze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850" y="1555200"/>
            <a:ext cx="8331200" cy="1301745"/>
          </a:xfrm>
        </p:spPr>
        <p:txBody>
          <a:bodyPr/>
          <a:lstStyle/>
          <a:p>
            <a:pPr marL="457200" indent="-457200">
              <a:buFont typeface="+mj-lt"/>
              <a:buAutoNum type="arabicPeriod" startAt="9"/>
            </a:pPr>
            <a:r>
              <a:rPr lang="de-CH" b="0" dirty="0" smtClean="0"/>
              <a:t>Was passiert mit den Erfahrungsnoten bei einem Profilwechsel?</a:t>
            </a:r>
          </a:p>
          <a:p>
            <a:pPr marL="457200" indent="-457200">
              <a:buNone/>
            </a:pPr>
            <a:r>
              <a:rPr lang="de-CH" b="0" dirty="0" smtClean="0"/>
              <a:t>	</a:t>
            </a:r>
          </a:p>
        </p:txBody>
      </p:sp>
      <p:sp>
        <p:nvSpPr>
          <p:cNvPr id="12" name="Pfeil nach unten 11"/>
          <p:cNvSpPr/>
          <p:nvPr/>
        </p:nvSpPr>
        <p:spPr bwMode="auto">
          <a:xfrm>
            <a:off x="4929190" y="5429240"/>
            <a:ext cx="785818" cy="1428760"/>
          </a:xfrm>
          <a:prstGeom prst="down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3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766800" y="2538707"/>
            <a:ext cx="78057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>
              <a:buFont typeface="Wingdings" pitchFamily="2" charset="2"/>
              <a:buChar char="Ø"/>
              <a:tabLst>
                <a:tab pos="2154238" algn="l"/>
              </a:tabLst>
            </a:pPr>
            <a:r>
              <a:rPr lang="de-CH" sz="2400" b="0" dirty="0" smtClean="0">
                <a:solidFill>
                  <a:schemeClr val="tx1"/>
                </a:solidFill>
              </a:rPr>
              <a:t>Vgl. Art. </a:t>
            </a:r>
            <a:r>
              <a:rPr lang="de-CH" sz="2400" b="0" smtClean="0">
                <a:solidFill>
                  <a:schemeClr val="tx1"/>
                </a:solidFill>
              </a:rPr>
              <a:t>22:</a:t>
            </a:r>
            <a:br>
              <a:rPr lang="de-CH" sz="2400" b="0" smtClean="0">
                <a:solidFill>
                  <a:schemeClr val="tx1"/>
                </a:solidFill>
              </a:rPr>
            </a:br>
            <a:r>
              <a:rPr lang="de-CH" sz="2400" b="0" smtClean="0">
                <a:solidFill>
                  <a:schemeClr val="tx1"/>
                </a:solidFill>
              </a:rPr>
              <a:t>Es </a:t>
            </a:r>
            <a:r>
              <a:rPr lang="de-CH" sz="2400" b="0" dirty="0" smtClean="0">
                <a:solidFill>
                  <a:schemeClr val="tx1"/>
                </a:solidFill>
              </a:rPr>
              <a:t>zählen die Semesterzeugnisnoten des entsprechenden Unterrichtsbereichs im entsprechenden Profil.</a:t>
            </a:r>
            <a:endParaRPr lang="de-CH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0011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Unterlagen</a:t>
            </a:r>
            <a:br>
              <a:rPr lang="de-CH" dirty="0" smtClean="0"/>
            </a:br>
            <a:r>
              <a:rPr lang="de-CH" dirty="0" smtClean="0"/>
              <a:t>Online auf www.ehb-schweiz.ch</a:t>
            </a:r>
            <a:endParaRPr lang="de-C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70613"/>
            <a:ext cx="8892480" cy="3054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25018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Online auf www.ehb-schweiz.ch</a:t>
            </a:r>
            <a:endParaRPr lang="de-CH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8748464" cy="3557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19110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Grp="1" noChangeAspect="1" noChangeArrowheads="1"/>
          </p:cNvPicPr>
          <p:nvPr>
            <p:ph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43" t="4902" r="58563" b="29958"/>
          <a:stretch/>
        </p:blipFill>
        <p:spPr bwMode="auto">
          <a:xfrm>
            <a:off x="395536" y="333375"/>
            <a:ext cx="4910138" cy="603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81426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Ziele Workshop Promotion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de-CH" b="0" dirty="0" smtClean="0"/>
              <a:t>Die Teilnehmenden</a:t>
            </a:r>
          </a:p>
          <a:p>
            <a:r>
              <a:rPr lang="de-CH" b="0" dirty="0" smtClean="0"/>
              <a:t>kennen die Promotionsordnung im Detail, </a:t>
            </a:r>
          </a:p>
          <a:p>
            <a:r>
              <a:rPr lang="de-CH" b="0" dirty="0" smtClean="0"/>
              <a:t>haben sich daraus ergebende Umsetzungsprobleme identifiziert,</a:t>
            </a:r>
          </a:p>
          <a:p>
            <a:r>
              <a:rPr lang="de-CH" b="0" dirty="0" smtClean="0"/>
              <a:t>können vorgeschlagene und selbstentwickelte Lösungsansätze mit nach Hause nehmen.</a:t>
            </a:r>
          </a:p>
          <a:p>
            <a:pPr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600011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Die Promotionsordnung im Detail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850" y="1484313"/>
            <a:ext cx="8331200" cy="3087695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800"/>
              </a:spcAft>
              <a:buNone/>
            </a:pPr>
            <a:r>
              <a:rPr lang="de-CH" b="0" dirty="0" smtClean="0"/>
              <a:t>Abs. 2: „ausserordentliche Leistungen“</a:t>
            </a:r>
          </a:p>
          <a:p>
            <a:pPr>
              <a:spcBef>
                <a:spcPts val="1800"/>
              </a:spcBef>
              <a:spcAft>
                <a:spcPts val="600"/>
              </a:spcAft>
              <a:buFont typeface="Wingdings"/>
              <a:buChar char="Ä"/>
              <a:tabLst>
                <a:tab pos="1701800" algn="l"/>
                <a:tab pos="1792288" algn="l"/>
              </a:tabLst>
            </a:pPr>
            <a:r>
              <a:rPr lang="de-CH" b="0" dirty="0" smtClean="0">
                <a:sym typeface="Wingdings"/>
              </a:rPr>
              <a:t>Wechsel	B-Profil  E-Profil</a:t>
            </a:r>
          </a:p>
          <a:p>
            <a:pPr>
              <a:spcBef>
                <a:spcPts val="600"/>
              </a:spcBef>
              <a:spcAft>
                <a:spcPts val="1800"/>
              </a:spcAft>
              <a:buNone/>
              <a:tabLst>
                <a:tab pos="1701800" algn="l"/>
                <a:tab pos="1792288" algn="l"/>
              </a:tabLst>
            </a:pPr>
            <a:r>
              <a:rPr lang="de-CH" b="0" dirty="0" smtClean="0">
                <a:sym typeface="Wingdings"/>
              </a:rPr>
              <a:t>		E-Profil  BM</a:t>
            </a:r>
          </a:p>
          <a:p>
            <a:pPr marL="0" indent="0">
              <a:spcBef>
                <a:spcPts val="600"/>
              </a:spcBef>
              <a:spcAft>
                <a:spcPts val="1800"/>
              </a:spcAft>
              <a:buNone/>
              <a:tabLst>
                <a:tab pos="1701800" algn="l"/>
                <a:tab pos="1792288" algn="l"/>
              </a:tabLst>
            </a:pPr>
            <a:r>
              <a:rPr lang="de-CH" b="0" dirty="0" smtClean="0">
                <a:sym typeface="Wingdings"/>
              </a:rPr>
              <a:t/>
            </a:r>
            <a:br>
              <a:rPr lang="de-CH" b="0" dirty="0" smtClean="0">
                <a:sym typeface="Wingdings"/>
              </a:rPr>
            </a:br>
            <a:endParaRPr lang="de-CH" b="0" dirty="0" smtClean="0">
              <a:sym typeface="Wingdings"/>
            </a:endParaRPr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357158" y="3786191"/>
            <a:ext cx="8331200" cy="1285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Tx/>
              <a:buSzTx/>
              <a:buFontTx/>
              <a:buNone/>
              <a:tabLst>
                <a:tab pos="1701800" algn="l"/>
                <a:tab pos="1792288" algn="l"/>
              </a:tabLst>
              <a:defRPr/>
            </a:pP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Abs. 3: Die Promotion greift vom 1. – 3. </a:t>
            </a: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Semester.</a:t>
            </a:r>
            <a:endParaRPr kumimoji="0" lang="de-CH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42600011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Die Promotionsordnung im Detail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de-CH" b="0" dirty="0" smtClean="0"/>
              <a:t>Abs. 4: Promotionsbedingungen</a:t>
            </a:r>
          </a:p>
          <a:p>
            <a:pPr>
              <a:spcBef>
                <a:spcPts val="1800"/>
              </a:spcBef>
              <a:spcAft>
                <a:spcPts val="600"/>
              </a:spcAft>
              <a:buNone/>
              <a:tabLst>
                <a:tab pos="1701800" algn="l"/>
                <a:tab pos="1792288" algn="l"/>
              </a:tabLst>
            </a:pPr>
            <a:r>
              <a:rPr lang="de-CH" b="0" dirty="0" smtClean="0">
                <a:sym typeface="Wingdings"/>
              </a:rPr>
              <a:t>Standardsprache	1/6</a:t>
            </a:r>
          </a:p>
          <a:p>
            <a:pPr marL="457200" indent="-457200">
              <a:spcBef>
                <a:spcPts val="1800"/>
              </a:spcBef>
              <a:spcAft>
                <a:spcPts val="600"/>
              </a:spcAft>
              <a:buAutoNum type="arabicPeriod"/>
              <a:tabLst>
                <a:tab pos="1701800" algn="l"/>
                <a:tab pos="1792288" algn="l"/>
              </a:tabLst>
            </a:pPr>
            <a:r>
              <a:rPr lang="de-CH" b="0" dirty="0" smtClean="0">
                <a:sym typeface="Wingdings"/>
              </a:rPr>
              <a:t>Fremdsprache	1/6</a:t>
            </a:r>
          </a:p>
          <a:p>
            <a:pPr marL="457200" indent="-457200">
              <a:spcBef>
                <a:spcPts val="1800"/>
              </a:spcBef>
              <a:spcAft>
                <a:spcPts val="600"/>
              </a:spcAft>
              <a:buAutoNum type="arabicPeriod"/>
              <a:tabLst>
                <a:tab pos="1701800" algn="l"/>
                <a:tab pos="1792288" algn="l"/>
              </a:tabLst>
            </a:pPr>
            <a:r>
              <a:rPr lang="de-CH" b="0" dirty="0" smtClean="0">
                <a:sym typeface="Wingdings"/>
              </a:rPr>
              <a:t>Fremdsprache	1/6</a:t>
            </a:r>
          </a:p>
          <a:p>
            <a:pPr marL="457200" indent="-457200">
              <a:spcBef>
                <a:spcPts val="1800"/>
              </a:spcBef>
              <a:spcAft>
                <a:spcPts val="600"/>
              </a:spcAft>
              <a:buNone/>
              <a:tabLst>
                <a:tab pos="1701800" algn="l"/>
                <a:tab pos="1792288" algn="l"/>
              </a:tabLst>
            </a:pPr>
            <a:r>
              <a:rPr lang="de-CH" b="0" dirty="0" smtClean="0">
                <a:sym typeface="Wingdings"/>
              </a:rPr>
              <a:t>IKA				1/6</a:t>
            </a:r>
          </a:p>
          <a:p>
            <a:pPr marL="457200" indent="-457200">
              <a:spcBef>
                <a:spcPts val="1800"/>
              </a:spcBef>
              <a:spcAft>
                <a:spcPts val="600"/>
              </a:spcAft>
              <a:buNone/>
              <a:tabLst>
                <a:tab pos="1701800" algn="l"/>
                <a:tab pos="1792288" algn="l"/>
              </a:tabLst>
            </a:pPr>
            <a:r>
              <a:rPr lang="de-CH" b="0" dirty="0" smtClean="0">
                <a:sym typeface="Wingdings"/>
              </a:rPr>
              <a:t>W&amp;G				2/6</a:t>
            </a:r>
          </a:p>
        </p:txBody>
      </p:sp>
      <p:sp>
        <p:nvSpPr>
          <p:cNvPr id="12" name="Pfeil nach unten 11"/>
          <p:cNvSpPr/>
          <p:nvPr/>
        </p:nvSpPr>
        <p:spPr bwMode="auto">
          <a:xfrm>
            <a:off x="4929190" y="5429240"/>
            <a:ext cx="785818" cy="1428760"/>
          </a:xfrm>
          <a:prstGeom prst="down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3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Geschweifte Klammer rechts 15"/>
          <p:cNvSpPr/>
          <p:nvPr/>
        </p:nvSpPr>
        <p:spPr bwMode="auto">
          <a:xfrm>
            <a:off x="3714744" y="2285992"/>
            <a:ext cx="428628" cy="3071834"/>
          </a:xfrm>
          <a:prstGeom prst="rightBrace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3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214810" y="3162730"/>
            <a:ext cx="4857752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975" indent="-180975">
              <a:buFont typeface="Arial" pitchFamily="34" charset="0"/>
              <a:buChar char="•"/>
            </a:pPr>
            <a:r>
              <a:rPr lang="de-CH" sz="2400" b="0" dirty="0" smtClean="0">
                <a:solidFill>
                  <a:schemeClr val="tx1"/>
                </a:solidFill>
                <a:latin typeface="+mj-lt"/>
              </a:rPr>
              <a:t>Ø ≥ 4,0</a:t>
            </a:r>
          </a:p>
          <a:p>
            <a:pPr marL="180975" indent="-180975"/>
            <a:endParaRPr lang="de-CH" sz="2400" b="0" dirty="0" smtClean="0">
              <a:solidFill>
                <a:schemeClr val="tx1"/>
              </a:solidFill>
              <a:latin typeface="+mj-lt"/>
            </a:endParaRPr>
          </a:p>
          <a:p>
            <a:pPr marL="180975" indent="-180975">
              <a:buFont typeface="Arial" pitchFamily="34" charset="0"/>
              <a:buChar char="•"/>
            </a:pPr>
            <a:r>
              <a:rPr lang="de-CH" sz="2400" b="0" dirty="0" smtClean="0">
                <a:solidFill>
                  <a:schemeClr val="tx1"/>
                </a:solidFill>
                <a:latin typeface="+mj-lt"/>
              </a:rPr>
              <a:t>maximale gewichtete</a:t>
            </a:r>
          </a:p>
          <a:p>
            <a:pPr marL="180975" indent="-180975"/>
            <a:r>
              <a:rPr lang="de-CH" sz="2400" b="0" dirty="0" smtClean="0">
                <a:solidFill>
                  <a:schemeClr val="tx1"/>
                </a:solidFill>
                <a:latin typeface="+mj-lt"/>
              </a:rPr>
              <a:t>	negative Notenabweichung ≤ 1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600011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Die Promotionsordnung im Detail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CH" b="0" dirty="0" smtClean="0"/>
              <a:t>Beispiele:</a:t>
            </a:r>
          </a:p>
          <a:p>
            <a:pPr>
              <a:spcBef>
                <a:spcPts val="1800"/>
              </a:spcBef>
              <a:spcAft>
                <a:spcPts val="600"/>
              </a:spcAft>
              <a:buNone/>
              <a:tabLst>
                <a:tab pos="1701800" algn="l"/>
                <a:tab pos="1792288" algn="l"/>
              </a:tabLst>
            </a:pPr>
            <a:endParaRPr lang="de-CH" dirty="0" smtClean="0">
              <a:sym typeface="Wingdings"/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933332"/>
              </p:ext>
            </p:extLst>
          </p:nvPr>
        </p:nvGraphicFramePr>
        <p:xfrm>
          <a:off x="428596" y="2143116"/>
          <a:ext cx="7739306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306"/>
                <a:gridCol w="1332000"/>
                <a:gridCol w="1332000"/>
                <a:gridCol w="1332000"/>
                <a:gridCol w="13320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CH" dirty="0" smtClean="0">
                          <a:latin typeface="+mn-lt"/>
                        </a:rPr>
                        <a:t>Fälle</a:t>
                      </a:r>
                      <a:endParaRPr lang="de-CH" dirty="0"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b="0" dirty="0" smtClean="0">
                          <a:latin typeface="+mn-lt"/>
                        </a:rPr>
                        <a:t>1</a:t>
                      </a:r>
                      <a:endParaRPr lang="de-CH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b="0" dirty="0" smtClean="0">
                          <a:latin typeface="+mn-lt"/>
                        </a:rPr>
                        <a:t>2</a:t>
                      </a:r>
                      <a:endParaRPr lang="de-CH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b="0" dirty="0" smtClean="0">
                          <a:latin typeface="+mn-lt"/>
                        </a:rPr>
                        <a:t>3</a:t>
                      </a:r>
                      <a:endParaRPr lang="de-CH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b="0" dirty="0" smtClean="0">
                          <a:latin typeface="+mn-lt"/>
                        </a:rPr>
                        <a:t>4</a:t>
                      </a:r>
                      <a:endParaRPr lang="de-CH" b="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CH" dirty="0" smtClean="0">
                          <a:latin typeface="+mn-lt"/>
                        </a:rPr>
                        <a:t>Standardsprache</a:t>
                      </a:r>
                      <a:endParaRPr lang="de-CH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dirty="0" smtClean="0">
                          <a:latin typeface="+mn-lt"/>
                        </a:rPr>
                        <a:t>5</a:t>
                      </a:r>
                      <a:endParaRPr lang="de-CH" dirty="0"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latin typeface="+mn-lt"/>
                        </a:rPr>
                        <a:t>4,0</a:t>
                      </a:r>
                      <a:endParaRPr lang="de-CH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latin typeface="+mn-lt"/>
                        </a:rPr>
                        <a:t>3,5 </a:t>
                      </a:r>
                      <a:endParaRPr lang="de-CH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latin typeface="+mn-lt"/>
                        </a:rPr>
                        <a:t>5 </a:t>
                      </a:r>
                      <a:endParaRPr lang="de-CH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CH" dirty="0" smtClean="0">
                          <a:latin typeface="+mn-lt"/>
                        </a:rPr>
                        <a:t>1. Fremdsprache</a:t>
                      </a:r>
                      <a:endParaRPr lang="de-CH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dirty="0" smtClean="0">
                          <a:latin typeface="+mn-lt"/>
                        </a:rPr>
                        <a:t>4</a:t>
                      </a:r>
                      <a:endParaRPr lang="de-CH" dirty="0"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latin typeface="+mn-lt"/>
                        </a:rPr>
                        <a:t>4</a:t>
                      </a:r>
                      <a:endParaRPr lang="de-CH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latin typeface="+mn-lt"/>
                        </a:rPr>
                        <a:t>4</a:t>
                      </a:r>
                      <a:endParaRPr lang="de-CH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latin typeface="+mn-lt"/>
                        </a:rPr>
                        <a:t>5,5</a:t>
                      </a:r>
                      <a:endParaRPr lang="de-CH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CH" dirty="0" smtClean="0">
                          <a:latin typeface="+mn-lt"/>
                        </a:rPr>
                        <a:t>2. Fremdsprache</a:t>
                      </a:r>
                      <a:endParaRPr lang="de-CH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dirty="0" smtClean="0">
                          <a:latin typeface="+mn-lt"/>
                        </a:rPr>
                        <a:t>4,5</a:t>
                      </a:r>
                      <a:endParaRPr lang="de-CH" dirty="0"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latin typeface="+mn-lt"/>
                        </a:rPr>
                        <a:t>4,5</a:t>
                      </a:r>
                      <a:endParaRPr lang="de-CH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latin typeface="+mn-lt"/>
                        </a:rPr>
                        <a:t>4</a:t>
                      </a:r>
                      <a:endParaRPr lang="de-CH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latin typeface="+mn-lt"/>
                        </a:rPr>
                        <a:t>5</a:t>
                      </a:r>
                      <a:endParaRPr lang="de-CH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CH" dirty="0" smtClean="0">
                          <a:latin typeface="+mn-lt"/>
                        </a:rPr>
                        <a:t>IKA</a:t>
                      </a:r>
                      <a:endParaRPr lang="de-CH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dirty="0" smtClean="0">
                          <a:latin typeface="+mn-lt"/>
                        </a:rPr>
                        <a:t>4</a:t>
                      </a:r>
                      <a:endParaRPr lang="de-CH" dirty="0"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latin typeface="+mn-lt"/>
                        </a:rPr>
                        <a:t>4</a:t>
                      </a:r>
                      <a:endParaRPr lang="de-CH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latin typeface="+mn-lt"/>
                        </a:rPr>
                        <a:t>4</a:t>
                      </a:r>
                      <a:endParaRPr lang="de-CH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latin typeface="+mn-lt"/>
                        </a:rPr>
                        <a:t>5,5</a:t>
                      </a:r>
                      <a:endParaRPr lang="de-CH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CH" dirty="0" smtClean="0">
                          <a:latin typeface="+mn-lt"/>
                        </a:rPr>
                        <a:t>W&amp;G (2x)</a:t>
                      </a:r>
                      <a:endParaRPr lang="de-CH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dirty="0" smtClean="0">
                          <a:latin typeface="+mn-lt"/>
                        </a:rPr>
                        <a:t>3,5</a:t>
                      </a:r>
                      <a:endParaRPr lang="de-CH" dirty="0">
                        <a:latin typeface="+mn-lt"/>
                      </a:endParaRPr>
                    </a:p>
                  </a:txBody>
                  <a:tcPr anchor="ctr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latin typeface="+mn-lt"/>
                        </a:rPr>
                        <a:t>3,5</a:t>
                      </a:r>
                      <a:endParaRPr lang="de-CH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latin typeface="+mn-lt"/>
                        </a:rPr>
                        <a:t>3</a:t>
                      </a:r>
                      <a:endParaRPr lang="de-CH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latin typeface="+mn-lt"/>
                        </a:rPr>
                        <a:t>3</a:t>
                      </a:r>
                      <a:endParaRPr lang="de-CH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>
                          <a:latin typeface="+mn-lt"/>
                        </a:rPr>
                        <a:t>Ø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dirty="0" smtClean="0">
                          <a:latin typeface="+mn-lt"/>
                        </a:rPr>
                        <a:t>4,1</a:t>
                      </a:r>
                      <a:endParaRPr lang="de-CH" dirty="0">
                        <a:latin typeface="+mn-lt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b="1" dirty="0" smtClean="0">
                          <a:latin typeface="+mn-lt"/>
                        </a:rPr>
                        <a:t>3,9</a:t>
                      </a:r>
                      <a:endParaRPr lang="de-CH" b="1" dirty="0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b="1" dirty="0" smtClean="0">
                          <a:latin typeface="+mn-lt"/>
                        </a:rPr>
                        <a:t>3,6</a:t>
                      </a:r>
                      <a:endParaRPr lang="de-CH" b="1" dirty="0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latin typeface="+mn-lt"/>
                        </a:rPr>
                        <a:t>4,5</a:t>
                      </a:r>
                      <a:endParaRPr lang="de-CH" dirty="0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>
                          <a:latin typeface="+mn-lt"/>
                        </a:rPr>
                        <a:t>Abweichung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dirty="0" smtClean="0">
                          <a:latin typeface="+mn-lt"/>
                        </a:rPr>
                        <a:t> -1</a:t>
                      </a:r>
                      <a:endParaRPr lang="de-CH" dirty="0">
                        <a:latin typeface="+mn-lt"/>
                      </a:endParaRPr>
                    </a:p>
                  </a:txBody>
                  <a:tcPr anchor="ctr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-1</a:t>
                      </a:r>
                      <a:endParaRPr lang="de-CH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b="1" dirty="0" smtClean="0">
                          <a:latin typeface="+mn-lt"/>
                        </a:rPr>
                        <a:t>-2,5</a:t>
                      </a:r>
                      <a:endParaRPr lang="de-CH" b="1" dirty="0"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b="1" dirty="0" smtClean="0">
                          <a:latin typeface="+mn-lt"/>
                        </a:rPr>
                        <a:t>-2</a:t>
                      </a:r>
                      <a:endParaRPr lang="de-CH" b="1" dirty="0"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de-CH" dirty="0"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dirty="0" smtClean="0">
                          <a:latin typeface="+mn-lt"/>
                        </a:rPr>
                        <a:t>promoviert</a:t>
                      </a:r>
                      <a:endParaRPr lang="de-CH" dirty="0">
                        <a:latin typeface="+mn-lt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latin typeface="+mn-lt"/>
                        </a:rPr>
                        <a:t>prov.</a:t>
                      </a:r>
                      <a:endParaRPr lang="de-CH" dirty="0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latin typeface="+mn-lt"/>
                        </a:rPr>
                        <a:t>prov.</a:t>
                      </a:r>
                      <a:endParaRPr lang="de-CH" dirty="0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latin typeface="+mn-lt"/>
                        </a:rPr>
                        <a:t>prov.</a:t>
                      </a:r>
                      <a:endParaRPr lang="de-CH" dirty="0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0011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Die Promotionsordnung im Detail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CH" b="0" dirty="0" smtClean="0"/>
              <a:t>Abs. 3 und 9: Zeitpunkt und Konsequenzen</a:t>
            </a:r>
          </a:p>
          <a:p>
            <a:pPr>
              <a:spcBef>
                <a:spcPts val="1800"/>
              </a:spcBef>
              <a:spcAft>
                <a:spcPts val="600"/>
              </a:spcAft>
              <a:buNone/>
              <a:tabLst>
                <a:tab pos="1701800" algn="l"/>
                <a:tab pos="1792288" algn="l"/>
              </a:tabLst>
            </a:pPr>
            <a:endParaRPr lang="de-CH" dirty="0" smtClean="0">
              <a:sym typeface="Wingdings"/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428596" y="2143116"/>
          <a:ext cx="8545718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1718"/>
                <a:gridCol w="1224000"/>
                <a:gridCol w="1224000"/>
                <a:gridCol w="1224000"/>
                <a:gridCol w="1224000"/>
                <a:gridCol w="1224000"/>
                <a:gridCol w="1224000"/>
              </a:tblGrid>
              <a:tr h="346985">
                <a:tc>
                  <a:txBody>
                    <a:bodyPr/>
                    <a:lstStyle/>
                    <a:p>
                      <a:pPr algn="l"/>
                      <a:endParaRPr lang="de-CH" dirty="0"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b="0" dirty="0" smtClean="0">
                          <a:latin typeface="+mn-lt"/>
                        </a:rPr>
                        <a:t>Fall 1</a:t>
                      </a:r>
                      <a:endParaRPr lang="de-CH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b="0" dirty="0" smtClean="0">
                          <a:latin typeface="+mn-lt"/>
                        </a:rPr>
                        <a:t>Fall 2</a:t>
                      </a:r>
                      <a:endParaRPr lang="de-CH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b="0" dirty="0" smtClean="0">
                          <a:latin typeface="+mn-lt"/>
                        </a:rPr>
                        <a:t>Fall 3</a:t>
                      </a:r>
                      <a:endParaRPr lang="de-CH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b="0" dirty="0" smtClean="0">
                          <a:latin typeface="+mn-lt"/>
                        </a:rPr>
                        <a:t>Fall 4</a:t>
                      </a:r>
                      <a:endParaRPr lang="de-CH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b="0" dirty="0" smtClean="0">
                          <a:latin typeface="+mn-lt"/>
                        </a:rPr>
                        <a:t>Fall 5</a:t>
                      </a:r>
                      <a:endParaRPr lang="de-CH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b="0" dirty="0" smtClean="0">
                          <a:latin typeface="+mn-lt"/>
                        </a:rPr>
                        <a:t>Fall 6</a:t>
                      </a:r>
                      <a:endParaRPr lang="de-CH" b="0" dirty="0">
                        <a:latin typeface="+mn-lt"/>
                      </a:endParaRPr>
                    </a:p>
                  </a:txBody>
                  <a:tcPr/>
                </a:tc>
              </a:tr>
              <a:tr h="346985">
                <a:tc>
                  <a:txBody>
                    <a:bodyPr/>
                    <a:lstStyle/>
                    <a:p>
                      <a:r>
                        <a:rPr lang="de-CH" dirty="0" smtClean="0">
                          <a:latin typeface="+mn-lt"/>
                        </a:rPr>
                        <a:t>1. Sem</a:t>
                      </a:r>
                      <a:endParaRPr lang="de-CH" dirty="0"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dirty="0" smtClean="0">
                          <a:latin typeface="+mn-lt"/>
                        </a:rPr>
                        <a:t>prov.</a:t>
                      </a:r>
                      <a:endParaRPr lang="de-CH" dirty="0"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latin typeface="+mn-lt"/>
                        </a:rPr>
                        <a:t>prov.</a:t>
                      </a:r>
                      <a:endParaRPr lang="de-CH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err="1" smtClean="0">
                          <a:latin typeface="+mn-lt"/>
                        </a:rPr>
                        <a:t>bef</a:t>
                      </a:r>
                      <a:r>
                        <a:rPr lang="de-CH" dirty="0" smtClean="0">
                          <a:latin typeface="+mn-lt"/>
                        </a:rPr>
                        <a:t>.</a:t>
                      </a:r>
                      <a:endParaRPr lang="de-CH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err="1" smtClean="0">
                          <a:latin typeface="+mn-lt"/>
                        </a:rPr>
                        <a:t>bef</a:t>
                      </a:r>
                      <a:r>
                        <a:rPr lang="de-CH" dirty="0" smtClean="0">
                          <a:latin typeface="+mn-lt"/>
                        </a:rPr>
                        <a:t>.</a:t>
                      </a:r>
                      <a:endParaRPr lang="de-CH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latin typeface="+mn-lt"/>
                        </a:rPr>
                        <a:t>prov.</a:t>
                      </a:r>
                      <a:endParaRPr lang="de-CH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err="1" smtClean="0">
                          <a:latin typeface="+mn-lt"/>
                        </a:rPr>
                        <a:t>bef</a:t>
                      </a:r>
                      <a:r>
                        <a:rPr lang="de-CH" dirty="0" smtClean="0">
                          <a:latin typeface="+mn-lt"/>
                        </a:rPr>
                        <a:t>.</a:t>
                      </a:r>
                      <a:endParaRPr lang="de-CH" dirty="0">
                        <a:latin typeface="+mn-lt"/>
                      </a:endParaRPr>
                    </a:p>
                  </a:txBody>
                  <a:tcPr/>
                </a:tc>
              </a:tr>
              <a:tr h="346985">
                <a:tc>
                  <a:txBody>
                    <a:bodyPr/>
                    <a:lstStyle/>
                    <a:p>
                      <a:r>
                        <a:rPr lang="de-CH" dirty="0" smtClean="0">
                          <a:latin typeface="+mn-lt"/>
                        </a:rPr>
                        <a:t>2. Sem</a:t>
                      </a:r>
                      <a:endParaRPr lang="de-CH" dirty="0"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dirty="0" smtClean="0">
                          <a:latin typeface="+mn-lt"/>
                        </a:rPr>
                        <a:t>prov.</a:t>
                      </a:r>
                      <a:endParaRPr lang="de-CH" dirty="0"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err="1" smtClean="0">
                          <a:latin typeface="+mn-lt"/>
                        </a:rPr>
                        <a:t>bef</a:t>
                      </a:r>
                      <a:r>
                        <a:rPr lang="de-CH" dirty="0" smtClean="0">
                          <a:latin typeface="+mn-lt"/>
                        </a:rPr>
                        <a:t>.</a:t>
                      </a:r>
                      <a:endParaRPr lang="de-CH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latin typeface="+mn-lt"/>
                        </a:rPr>
                        <a:t>prov.</a:t>
                      </a:r>
                      <a:endParaRPr lang="de-CH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latin typeface="+mn-lt"/>
                        </a:rPr>
                        <a:t>prov.</a:t>
                      </a:r>
                      <a:endParaRPr lang="de-CH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err="1" smtClean="0">
                          <a:latin typeface="+mn-lt"/>
                        </a:rPr>
                        <a:t>bef</a:t>
                      </a:r>
                      <a:r>
                        <a:rPr lang="de-CH" dirty="0" smtClean="0">
                          <a:latin typeface="+mn-lt"/>
                        </a:rPr>
                        <a:t>.</a:t>
                      </a:r>
                      <a:endParaRPr lang="de-CH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err="1" smtClean="0">
                          <a:latin typeface="+mn-lt"/>
                        </a:rPr>
                        <a:t>bef</a:t>
                      </a:r>
                      <a:r>
                        <a:rPr lang="de-CH" dirty="0" smtClean="0">
                          <a:latin typeface="+mn-lt"/>
                        </a:rPr>
                        <a:t>.</a:t>
                      </a:r>
                      <a:endParaRPr lang="de-CH" dirty="0">
                        <a:latin typeface="+mn-lt"/>
                      </a:endParaRPr>
                    </a:p>
                  </a:txBody>
                  <a:tcPr/>
                </a:tc>
              </a:tr>
              <a:tr h="346985">
                <a:tc>
                  <a:txBody>
                    <a:bodyPr/>
                    <a:lstStyle/>
                    <a:p>
                      <a:r>
                        <a:rPr lang="de-CH" dirty="0" smtClean="0">
                          <a:latin typeface="+mn-lt"/>
                        </a:rPr>
                        <a:t>3. Sem</a:t>
                      </a:r>
                      <a:endParaRPr lang="de-CH" dirty="0"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dirty="0" smtClean="0">
                          <a:latin typeface="+mn-lt"/>
                        </a:rPr>
                        <a:t>--</a:t>
                      </a:r>
                      <a:endParaRPr lang="de-CH" dirty="0">
                        <a:latin typeface="+mn-lt"/>
                      </a:endParaRPr>
                    </a:p>
                  </a:txBody>
                  <a:tcPr anchor="ctr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err="1" smtClean="0">
                          <a:latin typeface="+mn-lt"/>
                        </a:rPr>
                        <a:t>bef</a:t>
                      </a:r>
                      <a:r>
                        <a:rPr lang="de-CH" dirty="0" smtClean="0">
                          <a:latin typeface="+mn-lt"/>
                        </a:rPr>
                        <a:t>.</a:t>
                      </a:r>
                      <a:endParaRPr lang="de-CH" dirty="0"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err="1" smtClean="0">
                          <a:latin typeface="+mn-lt"/>
                        </a:rPr>
                        <a:t>bef</a:t>
                      </a:r>
                      <a:r>
                        <a:rPr lang="de-CH" dirty="0" smtClean="0">
                          <a:latin typeface="+mn-lt"/>
                        </a:rPr>
                        <a:t>.</a:t>
                      </a:r>
                      <a:endParaRPr lang="de-CH" dirty="0"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latin typeface="+mn-lt"/>
                        </a:rPr>
                        <a:t>prov.</a:t>
                      </a:r>
                      <a:endParaRPr lang="de-CH" dirty="0"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latin typeface="+mn-lt"/>
                        </a:rPr>
                        <a:t>prov.</a:t>
                      </a:r>
                      <a:endParaRPr lang="de-CH" dirty="0"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latin typeface="+mn-lt"/>
                        </a:rPr>
                        <a:t>prov.</a:t>
                      </a:r>
                      <a:endParaRPr lang="de-CH" dirty="0"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954">
                <a:tc>
                  <a:txBody>
                    <a:bodyPr/>
                    <a:lstStyle/>
                    <a:p>
                      <a:endParaRPr lang="de-CH" dirty="0"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latin typeface="+mn-lt"/>
                          <a:sym typeface="Wingdings"/>
                        </a:rPr>
                        <a:t></a:t>
                      </a:r>
                    </a:p>
                    <a:p>
                      <a:pPr algn="ctr"/>
                      <a:r>
                        <a:rPr lang="de-CH" dirty="0" smtClean="0">
                          <a:latin typeface="+mn-lt"/>
                        </a:rPr>
                        <a:t>B-Profil</a:t>
                      </a:r>
                      <a:endParaRPr lang="de-CH" dirty="0">
                        <a:latin typeface="+mn-lt"/>
                      </a:endParaRPr>
                    </a:p>
                  </a:txBody>
                  <a:tcPr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latin typeface="+mn-lt"/>
                        </a:rPr>
                        <a:t>=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>
                          <a:latin typeface="+mn-lt"/>
                        </a:rPr>
                        <a:t>E-Profil</a:t>
                      </a:r>
                    </a:p>
                  </a:txBody>
                  <a:tcPr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latin typeface="+mn-lt"/>
                        </a:rPr>
                        <a:t>=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>
                          <a:latin typeface="+mn-lt"/>
                        </a:rPr>
                        <a:t>E-Profil</a:t>
                      </a:r>
                    </a:p>
                  </a:txBody>
                  <a:tcPr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>
                          <a:latin typeface="+mn-lt"/>
                          <a:sym typeface="Wingdings"/>
                        </a:rPr>
                        <a:t>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>
                          <a:latin typeface="+mn-lt"/>
                        </a:rPr>
                        <a:t>B-Profil</a:t>
                      </a:r>
                    </a:p>
                  </a:txBody>
                  <a:tcPr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>
                          <a:latin typeface="+mn-lt"/>
                          <a:sym typeface="Wingdings"/>
                        </a:rPr>
                        <a:t>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>
                          <a:latin typeface="+mn-lt"/>
                        </a:rPr>
                        <a:t>B-Profil</a:t>
                      </a:r>
                    </a:p>
                  </a:txBody>
                  <a:tcPr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300" dirty="0" smtClean="0">
                          <a:latin typeface="+mn-lt"/>
                        </a:rPr>
                        <a:t/>
                      </a:r>
                      <a:br>
                        <a:rPr lang="de-CH" sz="1300" dirty="0" smtClean="0">
                          <a:latin typeface="+mn-lt"/>
                        </a:rPr>
                      </a:br>
                      <a:r>
                        <a:rPr lang="de-CH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Abs. 9</a:t>
                      </a:r>
                      <a:r>
                        <a:rPr lang="de-CH" sz="1300" dirty="0" smtClean="0">
                          <a:latin typeface="+mn-lt"/>
                        </a:rPr>
                        <a:t/>
                      </a:r>
                      <a:br>
                        <a:rPr lang="de-CH" sz="1300" dirty="0" smtClean="0">
                          <a:latin typeface="+mn-lt"/>
                        </a:rPr>
                      </a:br>
                      <a:r>
                        <a:rPr lang="de-CH" sz="1300" dirty="0" smtClean="0">
                          <a:latin typeface="+mn-lt"/>
                        </a:rPr>
                        <a:t>Regelung wie bisher</a:t>
                      </a:r>
                    </a:p>
                    <a:p>
                      <a:pPr algn="ctr"/>
                      <a:endParaRPr lang="de-CH" sz="1500" dirty="0">
                        <a:latin typeface="+mn-lt"/>
                      </a:endParaRPr>
                    </a:p>
                  </a:txBody>
                  <a:tcPr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0011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Die Promotionsordnung im Detail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850" y="1484313"/>
            <a:ext cx="8605868" cy="1516059"/>
          </a:xfrm>
        </p:spPr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de-CH" b="0" dirty="0" smtClean="0"/>
              <a:t>Abs. 7: Vorgehen bei provisorischer Promotion</a:t>
            </a:r>
          </a:p>
          <a:p>
            <a:pPr marL="457200" indent="-457200">
              <a:spcBef>
                <a:spcPts val="1800"/>
              </a:spcBef>
              <a:spcAft>
                <a:spcPts val="600"/>
              </a:spcAft>
              <a:buAutoNum type="arabicPeriod"/>
              <a:tabLst>
                <a:tab pos="1701800" algn="l"/>
                <a:tab pos="1792288" algn="l"/>
              </a:tabLst>
            </a:pPr>
            <a:r>
              <a:rPr lang="de-CH" b="0" dirty="0" smtClean="0">
                <a:sym typeface="Wingdings"/>
              </a:rPr>
              <a:t>individuelle Rückmeldung durch Schule</a:t>
            </a:r>
          </a:p>
        </p:txBody>
      </p:sp>
      <p:sp>
        <p:nvSpPr>
          <p:cNvPr id="12" name="Pfeil nach unten 11"/>
          <p:cNvSpPr/>
          <p:nvPr/>
        </p:nvSpPr>
        <p:spPr bwMode="auto">
          <a:xfrm>
            <a:off x="4929190" y="5429240"/>
            <a:ext cx="785818" cy="1428760"/>
          </a:xfrm>
          <a:prstGeom prst="down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3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323850" y="2817841"/>
            <a:ext cx="8605868" cy="3419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ClrTx/>
              <a:buSzTx/>
              <a:buFont typeface="+mj-lt"/>
              <a:buAutoNum type="arabicPeriod" startAt="2"/>
              <a:tabLst>
                <a:tab pos="1701800" algn="l"/>
                <a:tab pos="1792288" algn="l"/>
              </a:tabLst>
              <a:defRPr/>
            </a:pP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Prüfung möglicher Massnahmen durch </a:t>
            </a:r>
            <a:r>
              <a:rPr kumimoji="0" lang="de-CH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Vertragsparteien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1701800" algn="l"/>
                <a:tab pos="1792288" algn="l"/>
              </a:tabLst>
              <a:defRPr/>
            </a:pP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	a. Besuch eines Stützkurses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1701800" algn="l"/>
                <a:tab pos="1792288" algn="l"/>
              </a:tabLst>
              <a:defRPr/>
            </a:pP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	b. sofortige </a:t>
            </a:r>
            <a:r>
              <a:rPr kumimoji="0" lang="de-CH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Umteilung</a:t>
            </a: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 in das B-Profil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1701800" algn="l"/>
                <a:tab pos="1792288" algn="l"/>
              </a:tabLst>
              <a:defRPr/>
            </a:pP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	c. Repetition der zwei vorangehenden Semester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1701800" algn="l"/>
                <a:tab pos="1792288" algn="l"/>
              </a:tabLst>
              <a:defRPr/>
            </a:pP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	d. Auflösung des Lehrvertrags</a:t>
            </a:r>
          </a:p>
        </p:txBody>
      </p:sp>
    </p:spTree>
    <p:extLst>
      <p:ext uri="{BB962C8B-B14F-4D97-AF65-F5344CB8AC3E}">
        <p14:creationId xmlns:p14="http://schemas.microsoft.com/office/powerpoint/2010/main" val="42600011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Mögliche Umsetzungsprobleme und</a:t>
            </a:r>
            <a:br>
              <a:rPr lang="de-CH" dirty="0" smtClean="0"/>
            </a:br>
            <a:r>
              <a:rPr lang="de-CH" dirty="0" smtClean="0"/>
              <a:t>Lösungsansätze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850" y="1555751"/>
            <a:ext cx="8331200" cy="1301745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de-CH" b="0" dirty="0" smtClean="0"/>
              <a:t>Die </a:t>
            </a:r>
            <a:r>
              <a:rPr lang="de-CH" b="0" dirty="0" err="1" smtClean="0"/>
              <a:t>Umteilung</a:t>
            </a:r>
            <a:r>
              <a:rPr lang="de-CH" b="0" dirty="0" smtClean="0"/>
              <a:t> in ein höherwertiges Profil kann problematisch sein.</a:t>
            </a:r>
          </a:p>
          <a:p>
            <a:pPr marL="457200" indent="-457200">
              <a:buNone/>
            </a:pPr>
            <a:r>
              <a:rPr lang="de-CH" b="0" dirty="0" smtClean="0"/>
              <a:t>	</a:t>
            </a:r>
          </a:p>
        </p:txBody>
      </p:sp>
      <p:sp>
        <p:nvSpPr>
          <p:cNvPr id="12" name="Pfeil nach unten 11"/>
          <p:cNvSpPr/>
          <p:nvPr/>
        </p:nvSpPr>
        <p:spPr bwMode="auto">
          <a:xfrm>
            <a:off x="4929190" y="5429240"/>
            <a:ext cx="785818" cy="1428760"/>
          </a:xfrm>
          <a:prstGeom prst="down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3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785786" y="2526565"/>
            <a:ext cx="82621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1950" indent="-361950">
              <a:buFont typeface="Wingdings" pitchFamily="2" charset="2"/>
              <a:buChar char="Ø"/>
              <a:tabLst>
                <a:tab pos="2154238" algn="l"/>
              </a:tabLst>
            </a:pPr>
            <a:r>
              <a:rPr lang="de-CH" sz="2400" b="0" dirty="0" smtClean="0">
                <a:solidFill>
                  <a:schemeClr val="tx1"/>
                </a:solidFill>
                <a:latin typeface="+mn-lt"/>
              </a:rPr>
              <a:t>B- </a:t>
            </a:r>
            <a:r>
              <a:rPr lang="de-CH" sz="2400" b="0" dirty="0" smtClean="0">
                <a:solidFill>
                  <a:schemeClr val="tx1"/>
                </a:solidFill>
                <a:latin typeface="+mn-lt"/>
                <a:sym typeface="Wingdings"/>
              </a:rPr>
              <a:t> E-Profil: 	bereits nach einem Semester aufgrund</a:t>
            </a:r>
            <a:br>
              <a:rPr lang="de-CH" sz="2400" b="0" dirty="0" smtClean="0">
                <a:solidFill>
                  <a:schemeClr val="tx1"/>
                </a:solidFill>
                <a:latin typeface="+mn-lt"/>
                <a:sym typeface="Wingdings"/>
              </a:rPr>
            </a:br>
            <a:r>
              <a:rPr lang="de-CH" sz="2400" b="0" dirty="0" smtClean="0">
                <a:solidFill>
                  <a:schemeClr val="tx1"/>
                </a:solidFill>
                <a:latin typeface="+mn-lt"/>
                <a:sym typeface="Wingdings"/>
              </a:rPr>
              <a:t> 		des Stoffplanes evtl. schwierig</a:t>
            </a:r>
            <a:endParaRPr lang="de-CH" sz="2400" b="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85786" y="3429000"/>
            <a:ext cx="80239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>
              <a:buFont typeface="Wingdings" pitchFamily="2" charset="2"/>
              <a:buChar char="Ø"/>
              <a:tabLst>
                <a:tab pos="2154238" algn="l"/>
              </a:tabLst>
            </a:pPr>
            <a:r>
              <a:rPr lang="de-CH" sz="2400" b="0" dirty="0" smtClean="0">
                <a:solidFill>
                  <a:schemeClr val="tx1"/>
                </a:solidFill>
                <a:latin typeface="+mn-lt"/>
              </a:rPr>
              <a:t>E-Profil </a:t>
            </a:r>
            <a:r>
              <a:rPr lang="de-CH" sz="2400" b="0" dirty="0" smtClean="0">
                <a:solidFill>
                  <a:schemeClr val="tx1"/>
                </a:solidFill>
                <a:latin typeface="+mn-lt"/>
                <a:sym typeface="Wingdings"/>
              </a:rPr>
              <a:t> BM:	je nach kantonalen Aufnahmebestim-</a:t>
            </a:r>
            <a:br>
              <a:rPr lang="de-CH" sz="2400" b="0" dirty="0" smtClean="0">
                <a:solidFill>
                  <a:schemeClr val="tx1"/>
                </a:solidFill>
                <a:latin typeface="+mn-lt"/>
                <a:sym typeface="Wingdings"/>
              </a:rPr>
            </a:br>
            <a:r>
              <a:rPr lang="de-CH" sz="2400" b="0" dirty="0" smtClean="0">
                <a:solidFill>
                  <a:schemeClr val="tx1"/>
                </a:solidFill>
                <a:latin typeface="+mn-lt"/>
                <a:sym typeface="Wingdings"/>
              </a:rPr>
              <a:t>		</a:t>
            </a:r>
            <a:r>
              <a:rPr lang="de-CH" sz="2400" b="0" dirty="0" err="1" smtClean="0">
                <a:solidFill>
                  <a:schemeClr val="tx1"/>
                </a:solidFill>
                <a:latin typeface="+mn-lt"/>
                <a:sym typeface="Wingdings"/>
              </a:rPr>
              <a:t>mungen</a:t>
            </a:r>
            <a:r>
              <a:rPr lang="de-CH" sz="2400" b="0" dirty="0" smtClean="0">
                <a:solidFill>
                  <a:schemeClr val="tx1"/>
                </a:solidFill>
                <a:latin typeface="+mn-lt"/>
                <a:sym typeface="Wingdings"/>
              </a:rPr>
              <a:t> möglich bzw. nicht möglich</a:t>
            </a:r>
            <a:endParaRPr lang="de-CH" sz="2400" b="0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00011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Mögliche Umsetzungsprobleme und</a:t>
            </a:r>
            <a:br>
              <a:rPr lang="de-CH" dirty="0" smtClean="0"/>
            </a:br>
            <a:r>
              <a:rPr lang="de-CH" dirty="0" smtClean="0"/>
              <a:t>Lösungsansätze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850" y="1555200"/>
            <a:ext cx="8534430" cy="1301745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de-CH" b="0" dirty="0" smtClean="0"/>
              <a:t>Promotionsbestimmungen müssen bis Ende 3. Semester greifen.</a:t>
            </a:r>
          </a:p>
          <a:p>
            <a:pPr marL="457200" indent="-457200">
              <a:buNone/>
            </a:pPr>
            <a:r>
              <a:rPr lang="de-CH" b="0" dirty="0" smtClean="0"/>
              <a:t>	</a:t>
            </a:r>
          </a:p>
        </p:txBody>
      </p:sp>
      <p:sp>
        <p:nvSpPr>
          <p:cNvPr id="12" name="Pfeil nach unten 11"/>
          <p:cNvSpPr/>
          <p:nvPr/>
        </p:nvSpPr>
        <p:spPr bwMode="auto">
          <a:xfrm>
            <a:off x="4929190" y="5429240"/>
            <a:ext cx="785818" cy="1428760"/>
          </a:xfrm>
          <a:prstGeom prst="down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3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765744" y="2527200"/>
            <a:ext cx="765145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1950" indent="-361950">
              <a:buFont typeface="Wingdings" pitchFamily="2" charset="2"/>
              <a:buChar char="Ø"/>
              <a:tabLst>
                <a:tab pos="2154238" algn="l"/>
              </a:tabLst>
            </a:pPr>
            <a:r>
              <a:rPr lang="de-CH" sz="2400" b="0" dirty="0" smtClean="0">
                <a:solidFill>
                  <a:schemeClr val="tx1"/>
                </a:solidFill>
                <a:latin typeface="+mn-lt"/>
              </a:rPr>
              <a:t>Noten 1. – 3. Semester müssen aussagekräftig und </a:t>
            </a:r>
            <a:br>
              <a:rPr lang="de-CH" sz="2400" b="0" dirty="0" smtClean="0">
                <a:solidFill>
                  <a:schemeClr val="tx1"/>
                </a:solidFill>
                <a:latin typeface="+mn-lt"/>
              </a:rPr>
            </a:br>
            <a:r>
              <a:rPr lang="de-CH" sz="2400" b="0" dirty="0" smtClean="0">
                <a:solidFill>
                  <a:schemeClr val="tx1"/>
                </a:solidFill>
                <a:latin typeface="+mn-lt"/>
              </a:rPr>
              <a:t>chancengleich sein.</a:t>
            </a:r>
          </a:p>
        </p:txBody>
      </p:sp>
      <p:sp>
        <p:nvSpPr>
          <p:cNvPr id="8" name="Rechteck 7"/>
          <p:cNvSpPr/>
          <p:nvPr/>
        </p:nvSpPr>
        <p:spPr>
          <a:xfrm>
            <a:off x="766800" y="3383821"/>
            <a:ext cx="698941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1950" indent="-361950">
              <a:buFont typeface="Wingdings" pitchFamily="2" charset="2"/>
              <a:buChar char="Ø"/>
              <a:tabLst>
                <a:tab pos="2154238" algn="l"/>
              </a:tabLst>
            </a:pPr>
            <a:r>
              <a:rPr lang="de-CH" sz="2400" b="0" dirty="0" smtClean="0">
                <a:solidFill>
                  <a:schemeClr val="tx1"/>
                </a:solidFill>
                <a:latin typeface="+mn-lt"/>
              </a:rPr>
              <a:t>einheitliche Semesterprüfungen in jedem Fach </a:t>
            </a:r>
            <a:br>
              <a:rPr lang="de-CH" sz="2400" b="0" dirty="0" smtClean="0">
                <a:solidFill>
                  <a:schemeClr val="tx1"/>
                </a:solidFill>
                <a:latin typeface="+mn-lt"/>
              </a:rPr>
            </a:br>
            <a:r>
              <a:rPr lang="de-CH" sz="2400" b="0" dirty="0" smtClean="0">
                <a:solidFill>
                  <a:schemeClr val="tx1"/>
                </a:solidFill>
                <a:latin typeface="+mn-lt"/>
              </a:rPr>
              <a:t>(Gewichtung?)</a:t>
            </a:r>
          </a:p>
        </p:txBody>
      </p:sp>
    </p:spTree>
    <p:extLst>
      <p:ext uri="{BB962C8B-B14F-4D97-AF65-F5344CB8AC3E}">
        <p14:creationId xmlns:p14="http://schemas.microsoft.com/office/powerpoint/2010/main" val="42600011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heme/theme1.xml><?xml version="1.0" encoding="utf-8"?>
<a:theme xmlns:a="http://schemas.openxmlformats.org/drawingml/2006/main" name="EHB_Präsentation">
  <a:themeElements>
    <a:clrScheme name="EHB_Präsentation 1">
      <a:dk1>
        <a:srgbClr val="000000"/>
      </a:dk1>
      <a:lt1>
        <a:srgbClr val="FFFFFF"/>
      </a:lt1>
      <a:dk2>
        <a:srgbClr val="143C7D"/>
      </a:dk2>
      <a:lt2>
        <a:srgbClr val="808080"/>
      </a:lt2>
      <a:accent1>
        <a:srgbClr val="143C7D"/>
      </a:accent1>
      <a:accent2>
        <a:srgbClr val="FFFFFF"/>
      </a:accent2>
      <a:accent3>
        <a:srgbClr val="FFFFFF"/>
      </a:accent3>
      <a:accent4>
        <a:srgbClr val="000000"/>
      </a:accent4>
      <a:accent5>
        <a:srgbClr val="AAAFBF"/>
      </a:accent5>
      <a:accent6>
        <a:srgbClr val="E7E7E7"/>
      </a:accent6>
      <a:hlink>
        <a:srgbClr val="FFFFFF"/>
      </a:hlink>
      <a:folHlink>
        <a:srgbClr val="FFA00A"/>
      </a:folHlink>
    </a:clrScheme>
    <a:fontScheme name="EHB_Prä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3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3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EHB_Präsentation 1">
        <a:dk1>
          <a:srgbClr val="000000"/>
        </a:dk1>
        <a:lt1>
          <a:srgbClr val="FFFFFF"/>
        </a:lt1>
        <a:dk2>
          <a:srgbClr val="143C7D"/>
        </a:dk2>
        <a:lt2>
          <a:srgbClr val="808080"/>
        </a:lt2>
        <a:accent1>
          <a:srgbClr val="143C7D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AFBF"/>
        </a:accent5>
        <a:accent6>
          <a:srgbClr val="E7E7E7"/>
        </a:accent6>
        <a:hlink>
          <a:srgbClr val="FFFFFF"/>
        </a:hlink>
        <a:folHlink>
          <a:srgbClr val="FFA0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6C64478D8A28648BC54151B35668474" ma:contentTypeVersion="1" ma:contentTypeDescription="Ein neues Dokument erstellen." ma:contentTypeScope="" ma:versionID="5dd92d408015e691cc881f0a50397bf3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1a4129eff7868b77e03041878f8e0a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Geplantes Startdatum" ma:description="" ma:internalName="PublishingStartDate">
      <xsd:simpleType>
        <xsd:restriction base="dms:Unknown"/>
      </xsd:simpleType>
    </xsd:element>
    <xsd:element name="PublishingExpirationDate" ma:index="9" nillable="true" ma:displayName="Geplantes Enddatum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828D4B1C-26E0-4708-9125-60718040A1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D76350-A78A-4CA3-B5EC-CA56E3DCA398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3B659FA-E252-48AB-8022-B4393B0976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EHB_Präsentation</Template>
  <TotalTime>0</TotalTime>
  <Words>549</Words>
  <Application>Microsoft Office PowerPoint</Application>
  <PresentationFormat>Bildschirmpräsentation (4:3)</PresentationFormat>
  <Paragraphs>255</Paragraphs>
  <Slides>19</Slides>
  <Notes>19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4" baseType="lpstr">
      <vt:lpstr>ＭＳ Ｐゴシック</vt:lpstr>
      <vt:lpstr>Arial</vt:lpstr>
      <vt:lpstr>Frutiger 45 Light</vt:lpstr>
      <vt:lpstr>Wingdings</vt:lpstr>
      <vt:lpstr>EHB_Präsentation</vt:lpstr>
      <vt:lpstr>Weiterbildungstagung Atelier Promotion</vt:lpstr>
      <vt:lpstr>Ziele Workshop Promotion</vt:lpstr>
      <vt:lpstr>Die Promotionsordnung im Detail</vt:lpstr>
      <vt:lpstr>Die Promotionsordnung im Detail</vt:lpstr>
      <vt:lpstr>Die Promotionsordnung im Detail</vt:lpstr>
      <vt:lpstr>Die Promotionsordnung im Detail</vt:lpstr>
      <vt:lpstr>Die Promotionsordnung im Detail</vt:lpstr>
      <vt:lpstr>Mögliche Umsetzungsprobleme und Lösungsansätze</vt:lpstr>
      <vt:lpstr>Mögliche Umsetzungsprobleme und Lösungsansätze</vt:lpstr>
      <vt:lpstr>Mögliche Umsetzungsprobleme und Lösungsansätze</vt:lpstr>
      <vt:lpstr>Mögliche Umsetzungsprobleme und Lösungsansätze</vt:lpstr>
      <vt:lpstr>Mögliche Umsetzungsprobleme und Lösungsansätze</vt:lpstr>
      <vt:lpstr>Mögliche Umsetzungsprobleme und Lösungsansätze</vt:lpstr>
      <vt:lpstr>Mögliche Umsetzungsprobleme und Lösungsansätze</vt:lpstr>
      <vt:lpstr>Mögliche Umsetzungsprobleme und Lösungsansätze</vt:lpstr>
      <vt:lpstr>Mögliche Umsetzungsprobleme und Lösungsansätze</vt:lpstr>
      <vt:lpstr>Unterlagen Online auf www.ehb-schweiz.ch</vt:lpstr>
      <vt:lpstr>Online auf www.ehb-schweiz.ch</vt:lpstr>
      <vt:lpstr>PowerPoint-Präsentation</vt:lpstr>
    </vt:vector>
  </TitlesOfParts>
  <Company>EHB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Vom HMS Standardlehrplan zum Schullehrplan Entwicklung eines konkreten Umsetzungsbeispieles</dc:title>
  <dc:creator>Lachenmeier Patrick</dc:creator>
  <cp:lastModifiedBy>Stéphanie Zosso</cp:lastModifiedBy>
  <cp:revision>324</cp:revision>
  <cp:lastPrinted>2006-11-05T15:56:24Z</cp:lastPrinted>
  <dcterms:created xsi:type="dcterms:W3CDTF">2009-12-08T15:05:15Z</dcterms:created>
  <dcterms:modified xsi:type="dcterms:W3CDTF">2015-10-15T12:48:03Z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0x01010026C64478D8A28648BC54151B35668474</vt:lpwstr>
  </property>
  <property fmtid="{D5CDD505-2E9C-101B-9397-08002B2CF9AE}" pid="3" name="TemplateUrl">
    <vt:lpwstr/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</Properties>
</file>