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57" r:id="rId5"/>
    <p:sldId id="358" r:id="rId6"/>
    <p:sldId id="362" r:id="rId7"/>
    <p:sldId id="361" r:id="rId8"/>
    <p:sldId id="359" r:id="rId9"/>
    <p:sldId id="363" r:id="rId10"/>
    <p:sldId id="364" r:id="rId11"/>
    <p:sldId id="365" r:id="rId12"/>
    <p:sldId id="360" r:id="rId13"/>
    <p:sldId id="367" r:id="rId14"/>
    <p:sldId id="369" r:id="rId15"/>
    <p:sldId id="368" r:id="rId16"/>
  </p:sldIdLst>
  <p:sldSz cx="9144000" cy="6858000" type="screen4x3"/>
  <p:notesSz cx="6877050" cy="100028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ECFF"/>
    <a:srgbClr val="FFFF66"/>
    <a:srgbClr val="A50021"/>
    <a:srgbClr val="CC0000"/>
    <a:srgbClr val="6699FF"/>
    <a:srgbClr val="DDDDD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18" autoAdjust="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0260" cy="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964" tIns="46481" rIns="92964" bIns="46481" numCol="1" anchor="t" anchorCtr="0" compatLnSpc="1">
            <a:prstTxWarp prst="textNoShape">
              <a:avLst/>
            </a:prstTxWarp>
          </a:bodyPr>
          <a:lstStyle>
            <a:lvl1pPr defTabSz="930636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6790" y="0"/>
            <a:ext cx="2980260" cy="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964" tIns="46481" rIns="92964" bIns="46481" numCol="1" anchor="t" anchorCtr="0" compatLnSpc="1">
            <a:prstTxWarp prst="textNoShape">
              <a:avLst/>
            </a:prstTxWarp>
          </a:bodyPr>
          <a:lstStyle>
            <a:lvl1pPr algn="r" defTabSz="930636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01688"/>
            <a:ext cx="2980260" cy="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964" tIns="46481" rIns="92964" bIns="46481" numCol="1" anchor="b" anchorCtr="0" compatLnSpc="1">
            <a:prstTxWarp prst="textNoShape">
              <a:avLst/>
            </a:prstTxWarp>
          </a:bodyPr>
          <a:lstStyle>
            <a:lvl1pPr defTabSz="930636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6790" y="9501688"/>
            <a:ext cx="2980260" cy="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964" tIns="46481" rIns="92964" bIns="46481" numCol="1" anchor="b" anchorCtr="0" compatLnSpc="1">
            <a:prstTxWarp prst="textNoShape">
              <a:avLst/>
            </a:prstTxWarp>
          </a:bodyPr>
          <a:lstStyle>
            <a:lvl1pPr algn="r" defTabSz="930636" eaLnBrk="0" hangingPunct="0">
              <a:defRPr sz="1300" b="0">
                <a:solidFill>
                  <a:schemeClr val="tx1"/>
                </a:solidFill>
              </a:defRPr>
            </a:lvl1pPr>
          </a:lstStyle>
          <a:p>
            <a:fld id="{12580F43-ABB5-46A8-BCFF-500060DBC3A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968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0260" cy="50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964" tIns="46481" rIns="92964" bIns="46481" numCol="1" anchor="t" anchorCtr="0" compatLnSpc="1">
            <a:prstTxWarp prst="textNoShape">
              <a:avLst/>
            </a:prstTxWarp>
          </a:bodyPr>
          <a:lstStyle>
            <a:lvl1pPr defTabSz="930636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6790" y="0"/>
            <a:ext cx="2980260" cy="50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964" tIns="46481" rIns="92964" bIns="46481" numCol="1" anchor="t" anchorCtr="0" compatLnSpc="1">
            <a:prstTxWarp prst="textNoShape">
              <a:avLst/>
            </a:prstTxWarp>
          </a:bodyPr>
          <a:lstStyle>
            <a:lvl1pPr algn="r" defTabSz="930636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4999038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530" y="4750843"/>
            <a:ext cx="5043990" cy="4501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964" tIns="46481" rIns="92964" bIns="464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01688"/>
            <a:ext cx="2980260" cy="50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964" tIns="46481" rIns="92964" bIns="46481" numCol="1" anchor="b" anchorCtr="0" compatLnSpc="1">
            <a:prstTxWarp prst="textNoShape">
              <a:avLst/>
            </a:prstTxWarp>
          </a:bodyPr>
          <a:lstStyle>
            <a:lvl1pPr defTabSz="930636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6790" y="9501688"/>
            <a:ext cx="2980260" cy="50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964" tIns="46481" rIns="92964" bIns="46481" numCol="1" anchor="b" anchorCtr="0" compatLnSpc="1">
            <a:prstTxWarp prst="textNoShape">
              <a:avLst/>
            </a:prstTxWarp>
          </a:bodyPr>
          <a:lstStyle>
            <a:lvl1pPr algn="r" defTabSz="930636" eaLnBrk="0" hangingPunct="0">
              <a:defRPr sz="1300" b="0">
                <a:solidFill>
                  <a:schemeClr val="tx1"/>
                </a:solidFill>
              </a:defRPr>
            </a:lvl1pPr>
          </a:lstStyle>
          <a:p>
            <a:fld id="{908611AC-D807-454C-A20E-90F89731338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51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636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1pPr>
            <a:lvl2pPr marL="723485" indent="-278263" defTabSz="930636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2pPr>
            <a:lvl3pPr marL="1113053" indent="-222611" defTabSz="930636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3pPr>
            <a:lvl4pPr marL="1558275" indent="-222611" defTabSz="930636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4pPr>
            <a:lvl5pPr marL="2003496" indent="-222611" defTabSz="930636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5pPr>
            <a:lvl6pPr marL="2448717" indent="-222611" defTabSz="930636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6pPr>
            <a:lvl7pPr marL="2893939" indent="-222611" defTabSz="930636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7pPr>
            <a:lvl8pPr marL="3339160" indent="-222611" defTabSz="930636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8pPr>
            <a:lvl9pPr marL="3784382" indent="-222611" defTabSz="930636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8C59E54A-A799-4840-8035-552E41DEB232}" type="slidenum">
              <a:rPr lang="de-DE" sz="1300" b="0">
                <a:solidFill>
                  <a:schemeClr val="tx1"/>
                </a:solidFill>
              </a:rPr>
              <a:pPr/>
              <a:t>1</a:t>
            </a:fld>
            <a:endParaRPr lang="de-DE" sz="1300" b="0">
              <a:solidFill>
                <a:schemeClr val="tx1"/>
              </a:solidFill>
            </a:endParaRPr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CH" smtClean="0">
              <a:latin typeface="Arial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8452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b="1" dirty="0"/>
              <a:t>Variante „Projekte“</a:t>
            </a:r>
            <a:endParaRPr lang="de-CH" dirty="0"/>
          </a:p>
          <a:p>
            <a:r>
              <a:rPr lang="de-CH" dirty="0"/>
              <a:t>In dieser Variante ist </a:t>
            </a:r>
            <a:r>
              <a:rPr lang="de-CH" b="1" dirty="0"/>
              <a:t>keine</a:t>
            </a:r>
            <a:r>
              <a:rPr lang="de-CH" dirty="0"/>
              <a:t> Zuteilung der 80 bzw. 120 Lektionen an bestimmte Regelfächer vorgesehen. V&amp;V wird als eigenständiges Gefäss auch als solches im Schullehrplan ausgewiesen und separat durchgeführt, wie dies ebenfalls aus Projekttagen oder –</a:t>
            </a:r>
            <a:r>
              <a:rPr lang="de-CH" dirty="0" err="1"/>
              <a:t>wochen</a:t>
            </a:r>
            <a:r>
              <a:rPr lang="de-CH" dirty="0"/>
              <a:t> bekannt ist.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Identische</a:t>
            </a:r>
            <a:r>
              <a:rPr lang="de-CH" baseline="0" dirty="0" smtClean="0"/>
              <a:t> Anforderungen im B und E-Profil</a:t>
            </a:r>
          </a:p>
          <a:p>
            <a:r>
              <a:rPr lang="de-CH" baseline="0" dirty="0" smtClean="0"/>
              <a:t>120 Lektionen: 80 V&amp;V, 40 SA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 descr="EHB_Logo_word_far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038" y="433388"/>
            <a:ext cx="2690812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9"/>
          <p:cNvSpPr>
            <a:spLocks noChangeArrowheads="1"/>
          </p:cNvSpPr>
          <p:nvPr/>
        </p:nvSpPr>
        <p:spPr bwMode="auto">
          <a:xfrm>
            <a:off x="1457325" y="-452438"/>
            <a:ext cx="184150" cy="70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it-IT" sz="4000">
              <a:latin typeface="Arial" charset="0"/>
              <a:ea typeface="ＭＳ Ｐゴシック" charset="0"/>
            </a:endParaRPr>
          </a:p>
        </p:txBody>
      </p:sp>
      <p:sp>
        <p:nvSpPr>
          <p:cNvPr id="6" name="Text Box 41"/>
          <p:cNvSpPr txBox="1">
            <a:spLocks noChangeArrowheads="1"/>
          </p:cNvSpPr>
          <p:nvPr/>
        </p:nvSpPr>
        <p:spPr bwMode="auto">
          <a:xfrm>
            <a:off x="457200" y="4648200"/>
            <a:ext cx="822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it-IT" sz="4000">
              <a:latin typeface="Arial" charset="0"/>
              <a:ea typeface="ＭＳ Ｐゴシック" charset="0"/>
            </a:endParaRPr>
          </a:p>
        </p:txBody>
      </p:sp>
      <p:sp>
        <p:nvSpPr>
          <p:cNvPr id="7" name="Line 45"/>
          <p:cNvSpPr>
            <a:spLocks noChangeShapeType="1"/>
          </p:cNvSpPr>
          <p:nvPr/>
        </p:nvSpPr>
        <p:spPr bwMode="auto">
          <a:xfrm>
            <a:off x="533400" y="4114800"/>
            <a:ext cx="8153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-36512" y="5037138"/>
            <a:ext cx="9180512" cy="182086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19486" name="Rectangle 30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2209800"/>
            <a:ext cx="8229600" cy="16764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de-DE" noProof="0" smtClean="0"/>
              <a:t>{Titel der Präsentation} </a:t>
            </a:r>
            <a:br>
              <a:rPr lang="de-DE" noProof="0" smtClean="0"/>
            </a:br>
            <a:r>
              <a:rPr lang="de-DE" noProof="0" smtClean="0"/>
              <a:t>Arial Bold, 32 Pt, 3 Zeilen möglich</a:t>
            </a:r>
          </a:p>
        </p:txBody>
      </p:sp>
      <p:sp>
        <p:nvSpPr>
          <p:cNvPr id="19487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0" y="5257800"/>
            <a:ext cx="8229600" cy="13716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lnSpc>
                <a:spcPct val="135000"/>
              </a:lnSpc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{Referent} Arial 18 Pt</a:t>
            </a:r>
          </a:p>
          <a:p>
            <a:pPr lvl="0"/>
            <a:r>
              <a:rPr lang="de-DE" noProof="0" smtClean="0"/>
              <a:t>{Veranstaltungsart} Arial 18 Pt</a:t>
            </a:r>
          </a:p>
          <a:p>
            <a:pPr lvl="0"/>
            <a:r>
              <a:rPr lang="de-DE" noProof="0" smtClean="0"/>
              <a:t>{Veranstaltungsort} Arial 18 Pt</a:t>
            </a:r>
          </a:p>
        </p:txBody>
      </p:sp>
    </p:spTree>
    <p:extLst>
      <p:ext uri="{BB962C8B-B14F-4D97-AF65-F5344CB8AC3E}">
        <p14:creationId xmlns:p14="http://schemas.microsoft.com/office/powerpoint/2010/main" val="30968616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6986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2250" y="346075"/>
            <a:ext cx="2082800" cy="57499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850" y="346075"/>
            <a:ext cx="6096000" cy="57499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0278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7932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5629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484313"/>
            <a:ext cx="4089400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65650" y="1484313"/>
            <a:ext cx="4089400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33536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48259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7737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9287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860641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794874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4"/>
          <p:cNvSpPr>
            <a:spLocks noChangeArrowheads="1"/>
          </p:cNvSpPr>
          <p:nvPr/>
        </p:nvSpPr>
        <p:spPr bwMode="auto">
          <a:xfrm>
            <a:off x="-36512" y="6477000"/>
            <a:ext cx="9180512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46075"/>
            <a:ext cx="826154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{Folientitel}</a:t>
            </a:r>
            <a:br>
              <a:rPr lang="de-CH" smtClean="0"/>
            </a:br>
            <a:r>
              <a:rPr lang="de-DE" smtClean="0"/>
              <a:t>Arial Bold, 24 Pt, 2 Zeilen möglich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84313"/>
            <a:ext cx="8331200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{Text Ebene 1} Arial </a:t>
            </a:r>
            <a:r>
              <a:rPr lang="de-DE" dirty="0" err="1" smtClean="0"/>
              <a:t>Bold</a:t>
            </a:r>
            <a:r>
              <a:rPr lang="de-DE" dirty="0" smtClean="0"/>
              <a:t>, 18 Pt</a:t>
            </a:r>
          </a:p>
          <a:p>
            <a:pPr lvl="1"/>
            <a:r>
              <a:rPr lang="de-DE" dirty="0" smtClean="0"/>
              <a:t>{Text Ebene 2} Arial, 18 Pt</a:t>
            </a:r>
          </a:p>
          <a:p>
            <a:pPr lvl="2"/>
            <a:r>
              <a:rPr lang="de-DE" dirty="0" smtClean="0"/>
              <a:t>{Text Ebene 3} Arial, 15 Pt</a:t>
            </a:r>
          </a:p>
          <a:p>
            <a:pPr lvl="3"/>
            <a:r>
              <a:rPr lang="de-DE" dirty="0" smtClean="0"/>
              <a:t>{Text Ebene 4} Arial 12 Pt</a:t>
            </a:r>
          </a:p>
          <a:p>
            <a:pPr lvl="4"/>
            <a:r>
              <a:rPr lang="de-DE" dirty="0" smtClean="0"/>
              <a:t>{Text Ebene 5} Arial 10 Pt</a:t>
            </a:r>
          </a:p>
        </p:txBody>
      </p:sp>
      <p:sp>
        <p:nvSpPr>
          <p:cNvPr id="1029" name="Rectangle 35"/>
          <p:cNvSpPr>
            <a:spLocks noGrp="1" noChangeArrowheads="1"/>
          </p:cNvSpPr>
          <p:nvPr/>
        </p:nvSpPr>
        <p:spPr bwMode="auto">
          <a:xfrm>
            <a:off x="381000" y="6553200"/>
            <a:ext cx="9906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de-DE" b="0" dirty="0" smtClean="0">
                <a:solidFill>
                  <a:schemeClr val="accent2"/>
                </a:solidFill>
              </a:rPr>
              <a:t>22.06.2012</a:t>
            </a:r>
            <a:endParaRPr lang="de-DE" b="0" dirty="0">
              <a:solidFill>
                <a:schemeClr val="accent2"/>
              </a:solidFill>
            </a:endParaRPr>
          </a:p>
        </p:txBody>
      </p:sp>
      <p:sp>
        <p:nvSpPr>
          <p:cNvPr id="1030" name="Rectangle 41"/>
          <p:cNvSpPr>
            <a:spLocks noGrp="1" noChangeArrowheads="1"/>
          </p:cNvSpPr>
          <p:nvPr/>
        </p:nvSpPr>
        <p:spPr bwMode="auto">
          <a:xfrm>
            <a:off x="6096000" y="6553200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de-CH" b="0" dirty="0" smtClean="0">
                <a:solidFill>
                  <a:schemeClr val="bg1"/>
                </a:solidFill>
              </a:rPr>
              <a:t>Weiterbildung</a:t>
            </a:r>
            <a:r>
              <a:rPr lang="de-CH" b="0" baseline="0" dirty="0" smtClean="0">
                <a:solidFill>
                  <a:schemeClr val="bg1"/>
                </a:solidFill>
              </a:rPr>
              <a:t> </a:t>
            </a:r>
            <a:r>
              <a:rPr lang="de-CH" b="0" baseline="0" dirty="0" err="1" smtClean="0">
                <a:solidFill>
                  <a:schemeClr val="bg1"/>
                </a:solidFill>
              </a:rPr>
              <a:t>BiVo</a:t>
            </a:r>
            <a:r>
              <a:rPr lang="de-CH" b="0" baseline="0" dirty="0" smtClean="0">
                <a:solidFill>
                  <a:schemeClr val="bg1"/>
                </a:solidFill>
              </a:rPr>
              <a:t> 2012</a:t>
            </a:r>
            <a:endParaRPr lang="de-CH" b="0" dirty="0">
              <a:solidFill>
                <a:schemeClr val="bg1"/>
              </a:solidFill>
            </a:endParaRPr>
          </a:p>
        </p:txBody>
      </p:sp>
      <p:sp>
        <p:nvSpPr>
          <p:cNvPr id="1031" name="Rectangle 45"/>
          <p:cNvSpPr>
            <a:spLocks noGrp="1" noChangeArrowheads="1"/>
          </p:cNvSpPr>
          <p:nvPr/>
        </p:nvSpPr>
        <p:spPr bwMode="auto">
          <a:xfrm>
            <a:off x="8229600" y="6543675"/>
            <a:ext cx="5334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0" hangingPunct="0"/>
            <a:fld id="{715E4F2C-183F-4C31-B5BA-1232D97D637A}" type="slidenum">
              <a:rPr lang="de-DE" b="0">
                <a:solidFill>
                  <a:schemeClr val="hlink"/>
                </a:solidFill>
              </a:rPr>
              <a:pPr algn="r" eaLnBrk="0" hangingPunct="0"/>
              <a:t>‹Nr.›</a:t>
            </a:fld>
            <a:r>
              <a:rPr lang="de-DE" b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9" name="Rectangle 35"/>
          <p:cNvSpPr>
            <a:spLocks noGrp="1" noChangeArrowheads="1"/>
          </p:cNvSpPr>
          <p:nvPr userDrawn="1"/>
        </p:nvSpPr>
        <p:spPr bwMode="auto">
          <a:xfrm>
            <a:off x="1475656" y="6553200"/>
            <a:ext cx="432048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de-DE" b="0" dirty="0" smtClean="0">
                <a:solidFill>
                  <a:schemeClr val="accent2"/>
                </a:solidFill>
              </a:rPr>
              <a:t>Roland </a:t>
            </a:r>
            <a:r>
              <a:rPr lang="de-DE" b="0" dirty="0" err="1" smtClean="0">
                <a:solidFill>
                  <a:schemeClr val="accent2"/>
                </a:solidFill>
              </a:rPr>
              <a:t>Gschwend</a:t>
            </a:r>
            <a:endParaRPr lang="de-DE" b="0" dirty="0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med"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ctrTitle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de-CH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Weiterbildungstagung</a:t>
            </a:r>
            <a:br>
              <a:rPr lang="de-CH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CH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Atelier </a:t>
            </a:r>
            <a:r>
              <a:rPr lang="de-CH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Vertiefen und Vernetzen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de-CH" dirty="0" smtClean="0"/>
              <a:t>Roland </a:t>
            </a:r>
            <a:r>
              <a:rPr lang="de-CH" dirty="0" err="1" smtClean="0"/>
              <a:t>Gschwend</a:t>
            </a:r>
            <a:endParaRPr lang="de-CH" dirty="0" smtClean="0"/>
          </a:p>
          <a:p>
            <a:pPr eaLnBrk="1" hangingPunct="1">
              <a:defRPr/>
            </a:pPr>
            <a:r>
              <a:rPr lang="de-CH" dirty="0" smtClean="0"/>
              <a:t>Weiterbildungstagung </a:t>
            </a:r>
            <a:r>
              <a:rPr lang="de-CH" dirty="0" err="1" smtClean="0"/>
              <a:t>BiVo</a:t>
            </a:r>
            <a:r>
              <a:rPr lang="de-CH" dirty="0" smtClean="0"/>
              <a:t> Kauffrau/Kaufmann EFZ</a:t>
            </a:r>
          </a:p>
          <a:p>
            <a:pPr eaLnBrk="1" hangingPunct="1">
              <a:defRPr/>
            </a:pPr>
            <a:r>
              <a:rPr lang="de-CH" dirty="0" smtClean="0"/>
              <a:t>EHB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V&amp;V-Module entwickeln und durchführen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5260" y="1916832"/>
            <a:ext cx="8331200" cy="4176464"/>
          </a:xfrm>
        </p:spPr>
        <p:txBody>
          <a:bodyPr/>
          <a:lstStyle/>
          <a:p>
            <a:r>
              <a:rPr lang="de-CH" dirty="0" smtClean="0"/>
              <a:t>Was? </a:t>
            </a:r>
            <a:r>
              <a:rPr lang="de-CH" sz="2000" b="0" dirty="0" smtClean="0"/>
              <a:t>V&amp;V Modul entwickeln und nachhaltig pflegen</a:t>
            </a:r>
          </a:p>
          <a:p>
            <a:r>
              <a:rPr lang="de-CH" dirty="0" smtClean="0"/>
              <a:t>Wie?  </a:t>
            </a:r>
            <a:r>
              <a:rPr lang="de-CH" sz="2000" b="0" dirty="0" smtClean="0"/>
              <a:t>Im Team (Lehrpersonenteam</a:t>
            </a:r>
            <a:r>
              <a:rPr lang="de-CH" sz="2000" b="0" dirty="0"/>
              <a:t>, Feedbackteam, </a:t>
            </a:r>
            <a:r>
              <a:rPr lang="de-CH" sz="2000" b="0" dirty="0" smtClean="0"/>
              <a:t>Testklasse)?</a:t>
            </a:r>
          </a:p>
          <a:p>
            <a:r>
              <a:rPr lang="de-CH" dirty="0" smtClean="0"/>
              <a:t>Wann? </a:t>
            </a:r>
            <a:r>
              <a:rPr lang="de-CH" sz="2000" b="0" dirty="0"/>
              <a:t>Schuleigene </a:t>
            </a:r>
            <a:r>
              <a:rPr lang="de-CH" sz="2000" b="0" dirty="0" smtClean="0"/>
              <a:t>Lehrplanvorgaben/Ziele? Zeitbedarf ca. 80 Arbeitsstunden p. P. im erfahrenen Zweierteam</a:t>
            </a:r>
          </a:p>
          <a:p>
            <a:r>
              <a:rPr lang="de-CH" dirty="0" smtClean="0"/>
              <a:t>Wer? </a:t>
            </a:r>
            <a:r>
              <a:rPr lang="de-CH" sz="2000" b="0" dirty="0" smtClean="0"/>
              <a:t>Selber machen? Einkaufen (Lehrmittel, E-Learning)?</a:t>
            </a:r>
          </a:p>
          <a:p>
            <a:r>
              <a:rPr lang="de-CH" dirty="0" smtClean="0"/>
              <a:t>Womit? </a:t>
            </a:r>
          </a:p>
          <a:p>
            <a:pPr lvl="1"/>
            <a:r>
              <a:rPr lang="de-CH" dirty="0" smtClean="0"/>
              <a:t>Bestehende </a:t>
            </a:r>
            <a:r>
              <a:rPr lang="de-CH" dirty="0" err="1" smtClean="0"/>
              <a:t>AE`s</a:t>
            </a:r>
            <a:r>
              <a:rPr lang="de-CH" dirty="0" smtClean="0"/>
              <a:t>, </a:t>
            </a:r>
            <a:r>
              <a:rPr lang="de-CH" dirty="0" err="1" smtClean="0"/>
              <a:t>KLLA`s</a:t>
            </a:r>
            <a:r>
              <a:rPr lang="de-CH" dirty="0" smtClean="0"/>
              <a:t>, als Grundlage nehmen?</a:t>
            </a:r>
          </a:p>
          <a:p>
            <a:pPr lvl="1"/>
            <a:r>
              <a:rPr lang="de-CH" dirty="0" smtClean="0"/>
              <a:t>Personen</a:t>
            </a:r>
            <a:r>
              <a:rPr lang="de-CH" dirty="0"/>
              <a:t> </a:t>
            </a:r>
            <a:r>
              <a:rPr lang="de-CH" dirty="0" smtClean="0"/>
              <a:t>mit entsprechendem Knowhow vorhanden?</a:t>
            </a:r>
          </a:p>
          <a:p>
            <a:pPr lvl="1"/>
            <a:r>
              <a:rPr lang="de-CH" dirty="0" smtClean="0"/>
              <a:t>Finanzielle Ressourcen?</a:t>
            </a:r>
          </a:p>
          <a:p>
            <a:pPr lvl="1"/>
            <a:r>
              <a:rPr lang="de-CH" dirty="0" smtClean="0"/>
              <a:t>Zeit?</a:t>
            </a:r>
          </a:p>
        </p:txBody>
      </p:sp>
      <p:sp>
        <p:nvSpPr>
          <p:cNvPr id="4" name="Rechteck 3"/>
          <p:cNvSpPr/>
          <p:nvPr/>
        </p:nvSpPr>
        <p:spPr>
          <a:xfrm>
            <a:off x="386305" y="1059994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800" kern="0" dirty="0" smtClean="0">
                <a:solidFill>
                  <a:srgbClr val="143C7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ea typeface="ＭＳ Ｐゴシック"/>
              </a:rPr>
              <a:t>Inhaltsentwicklung Rahmenbedingungen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549446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V&amp;V-Module entwickeln und durchführen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5260" y="1772816"/>
            <a:ext cx="8331200" cy="4611687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de-CH" dirty="0"/>
              <a:t>Thema auswählen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CH" dirty="0"/>
              <a:t>Grobphasen mit Lernzielen und Lerninhalten festlegen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CH" dirty="0"/>
              <a:t>Komplexen Einstieg entwerfen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CH" dirty="0"/>
              <a:t>Frage-, Aufgabe- und Problemstellungen entwerfen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CH" dirty="0"/>
              <a:t>Unterrichtsdispositionen inkl. </a:t>
            </a:r>
            <a:r>
              <a:rPr lang="de-CH" dirty="0" smtClean="0"/>
              <a:t>Teilphasenplänen </a:t>
            </a:r>
            <a:r>
              <a:rPr lang="de-CH" dirty="0"/>
              <a:t>entwerfen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CH" dirty="0"/>
              <a:t>Lösungsvorschläge zu den Aufträgen entwerfen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CH" dirty="0"/>
              <a:t>Kontrollen, Querabstimmungen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CH" dirty="0"/>
              <a:t>Unterlagen </a:t>
            </a:r>
            <a:r>
              <a:rPr lang="de-CH" dirty="0" smtClean="0"/>
              <a:t>zusammenstellen (vgl. formaler Check)</a:t>
            </a:r>
            <a:endParaRPr lang="de-CH" dirty="0"/>
          </a:p>
          <a:p>
            <a:endParaRPr lang="de-CH" dirty="0"/>
          </a:p>
        </p:txBody>
      </p:sp>
      <p:sp>
        <p:nvSpPr>
          <p:cNvPr id="4" name="Rechteck 3"/>
          <p:cNvSpPr/>
          <p:nvPr/>
        </p:nvSpPr>
        <p:spPr>
          <a:xfrm>
            <a:off x="386305" y="1059994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800" kern="0" dirty="0" smtClean="0">
                <a:solidFill>
                  <a:srgbClr val="143C7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ea typeface="ＭＳ Ｐゴシック"/>
              </a:rPr>
              <a:t>Inhaltsentwicklung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447030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V&amp;V-Module entwickeln und durchführen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727230"/>
            <a:ext cx="8955257" cy="4006026"/>
          </a:xfrm>
        </p:spPr>
        <p:txBody>
          <a:bodyPr/>
          <a:lstStyle/>
          <a:p>
            <a:pPr lvl="1">
              <a:buFont typeface="Wingdings" pitchFamily="2" charset="2"/>
              <a:buChar char="ü"/>
            </a:pPr>
            <a:r>
              <a:rPr lang="de-CH" sz="2400" b="1" dirty="0" smtClean="0"/>
              <a:t>Titelblatt, Vorbemerkungen, Zielsetzungen</a:t>
            </a:r>
          </a:p>
          <a:p>
            <a:pPr lvl="1">
              <a:buFont typeface="Wingdings" pitchFamily="2" charset="2"/>
              <a:buChar char="ü"/>
            </a:pPr>
            <a:r>
              <a:rPr lang="de-CH" sz="2400" b="1" dirty="0" smtClean="0"/>
              <a:t>Grobphasen mit Lernzielangaben, Themen, Lektionen</a:t>
            </a:r>
            <a:endParaRPr lang="de-CH" sz="2400" b="1" dirty="0"/>
          </a:p>
          <a:p>
            <a:pPr lvl="1">
              <a:buFont typeface="Wingdings" pitchFamily="2" charset="2"/>
              <a:buChar char="ü"/>
            </a:pPr>
            <a:r>
              <a:rPr lang="de-CH" sz="2400" b="1" dirty="0"/>
              <a:t>Lernendenteil:  </a:t>
            </a:r>
            <a:endParaRPr lang="de-CH" sz="2400" b="1" dirty="0" smtClean="0"/>
          </a:p>
          <a:p>
            <a:pPr lvl="2">
              <a:buFont typeface="Wingdings" pitchFamily="2" charset="2"/>
              <a:buChar char="v"/>
            </a:pPr>
            <a:r>
              <a:rPr lang="de-CH" sz="1900" b="1" dirty="0" smtClean="0"/>
              <a:t>Unterrichtsunterlagen</a:t>
            </a:r>
          </a:p>
          <a:p>
            <a:pPr lvl="2">
              <a:buFont typeface="Wingdings" pitchFamily="2" charset="2"/>
              <a:buChar char="v"/>
            </a:pPr>
            <a:r>
              <a:rPr lang="de-CH" sz="1900" b="1" dirty="0" smtClean="0"/>
              <a:t>Anhänge</a:t>
            </a:r>
            <a:endParaRPr lang="de-CH" sz="1900" b="1" dirty="0"/>
          </a:p>
          <a:p>
            <a:pPr lvl="1">
              <a:buFont typeface="Wingdings" pitchFamily="2" charset="2"/>
              <a:buChar char="ü"/>
            </a:pPr>
            <a:r>
              <a:rPr lang="de-CH" sz="2400" b="1" dirty="0" smtClean="0"/>
              <a:t>Lehrpersonenteil</a:t>
            </a:r>
          </a:p>
          <a:p>
            <a:pPr lvl="2">
              <a:buFont typeface="Wingdings" pitchFamily="2" charset="2"/>
              <a:buChar char="v"/>
            </a:pPr>
            <a:r>
              <a:rPr lang="de-CH" sz="2000" b="1" dirty="0" smtClean="0"/>
              <a:t>Unterrichtsdispositionen </a:t>
            </a:r>
            <a:r>
              <a:rPr lang="de-CH" sz="2000" b="1" dirty="0"/>
              <a:t>je </a:t>
            </a:r>
            <a:r>
              <a:rPr lang="de-CH" sz="2000" b="1" dirty="0" smtClean="0"/>
              <a:t>Teilphase </a:t>
            </a:r>
          </a:p>
          <a:p>
            <a:pPr lvl="2">
              <a:buFont typeface="Wingdings" pitchFamily="2" charset="2"/>
              <a:buChar char="v"/>
            </a:pPr>
            <a:r>
              <a:rPr lang="de-CH" sz="2000" b="1" dirty="0" smtClean="0"/>
              <a:t>Unterrichtsunterlagen </a:t>
            </a:r>
            <a:r>
              <a:rPr lang="de-CH" sz="2000" b="1" dirty="0"/>
              <a:t>mit </a:t>
            </a:r>
            <a:r>
              <a:rPr lang="de-CH" sz="2000" b="1" dirty="0" smtClean="0"/>
              <a:t>Lösungsvorschlägen</a:t>
            </a:r>
          </a:p>
          <a:p>
            <a:pPr lvl="2">
              <a:buFont typeface="Wingdings" pitchFamily="2" charset="2"/>
              <a:buChar char="v"/>
            </a:pPr>
            <a:r>
              <a:rPr lang="de-CH" sz="2000" b="1" dirty="0" smtClean="0"/>
              <a:t>Anhänge </a:t>
            </a:r>
          </a:p>
          <a:p>
            <a:pPr lvl="2">
              <a:buFont typeface="Wingdings" pitchFamily="2" charset="2"/>
              <a:buChar char="v"/>
            </a:pPr>
            <a:r>
              <a:rPr lang="de-CH" sz="2000" b="1" dirty="0" smtClean="0"/>
              <a:t>Quellen</a:t>
            </a:r>
            <a:r>
              <a:rPr lang="de-CH" sz="2000" b="1" dirty="0"/>
              <a:t>, Literaturhinweise</a:t>
            </a:r>
          </a:p>
          <a:p>
            <a:endParaRPr lang="de-CH" dirty="0"/>
          </a:p>
        </p:txBody>
      </p:sp>
      <p:sp>
        <p:nvSpPr>
          <p:cNvPr id="4" name="Rechteck 3"/>
          <p:cNvSpPr/>
          <p:nvPr/>
        </p:nvSpPr>
        <p:spPr>
          <a:xfrm>
            <a:off x="386305" y="1059994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800" kern="0" dirty="0" smtClean="0">
                <a:solidFill>
                  <a:srgbClr val="143C7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ea typeface="ＭＳ Ｐゴシック"/>
              </a:rPr>
              <a:t>Formaler Check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466576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V&amp;V im Überblick</a:t>
            </a:r>
            <a:endParaRPr lang="de-CH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V&amp;V löst die bisherigen AEs ab</a:t>
            </a:r>
          </a:p>
          <a:p>
            <a:pPr lvl="0"/>
            <a:r>
              <a:rPr lang="de-CH" dirty="0" smtClean="0"/>
              <a:t>Die </a:t>
            </a:r>
            <a:r>
              <a:rPr lang="de-CH" dirty="0"/>
              <a:t>Verantwortung wird den Unterrichtsbereichen W&amp;G und IKA, ergänzt durch die Standardsprache, </a:t>
            </a:r>
            <a:r>
              <a:rPr lang="de-CH" dirty="0" smtClean="0"/>
              <a:t>übertragen</a:t>
            </a:r>
          </a:p>
          <a:p>
            <a:pPr lvl="0"/>
            <a:r>
              <a:rPr lang="de-CH" dirty="0" smtClean="0"/>
              <a:t>3 V&amp;V-Module (über die ganze Ausbildung)</a:t>
            </a:r>
          </a:p>
          <a:p>
            <a:pPr lvl="0"/>
            <a:r>
              <a:rPr lang="de-CH" dirty="0" smtClean="0"/>
              <a:t>ca. 80 Lektionen</a:t>
            </a:r>
          </a:p>
          <a:p>
            <a:pPr lvl="0"/>
            <a:r>
              <a:rPr lang="de-CH" dirty="0" smtClean="0"/>
              <a:t>Organisationsform frei</a:t>
            </a:r>
          </a:p>
          <a:p>
            <a:r>
              <a:rPr lang="de-CH" dirty="0" smtClean="0"/>
              <a:t>Note </a:t>
            </a:r>
            <a:r>
              <a:rPr lang="de-CH" dirty="0"/>
              <a:t>aus den gleichgewichteten V&amp;V-Modulen wird im Semesterzeugnis separat </a:t>
            </a:r>
            <a:r>
              <a:rPr lang="de-CH" dirty="0" smtClean="0"/>
              <a:t>ausgewiesen</a:t>
            </a:r>
          </a:p>
          <a:p>
            <a:r>
              <a:rPr lang="de-CH" dirty="0" smtClean="0"/>
              <a:t>Noten fliessen NICHT in die Zeugnisnoten </a:t>
            </a:r>
            <a:r>
              <a:rPr lang="de-CH" dirty="0"/>
              <a:t>von W&amp;G, IKA und </a:t>
            </a:r>
            <a:r>
              <a:rPr lang="de-CH" dirty="0" smtClean="0"/>
              <a:t>Standardsprache ein</a:t>
            </a: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600011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V&amp;V in den Schullehrplan integrieren</a:t>
            </a:r>
            <a:endParaRPr lang="de-CH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11" y="1549260"/>
            <a:ext cx="7254833" cy="461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eck 4"/>
          <p:cNvSpPr/>
          <p:nvPr/>
        </p:nvSpPr>
        <p:spPr>
          <a:xfrm>
            <a:off x="323528" y="952009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800" kern="0" dirty="0">
                <a:solidFill>
                  <a:srgbClr val="143C7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ea typeface="ＭＳ Ｐゴシック"/>
              </a:rPr>
              <a:t>G</a:t>
            </a:r>
            <a:r>
              <a:rPr lang="de-CH" sz="2800" kern="0" dirty="0" smtClean="0">
                <a:solidFill>
                  <a:srgbClr val="143C7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ea typeface="ＭＳ Ｐゴシック"/>
              </a:rPr>
              <a:t>leiche Rahmenbedingung für B/E-Profile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171654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V&amp;V in den Schullehrplan integrieren</a:t>
            </a:r>
            <a:endParaRPr lang="de-CH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4944"/>
            <a:ext cx="8568952" cy="1748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eck 4"/>
          <p:cNvSpPr/>
          <p:nvPr/>
        </p:nvSpPr>
        <p:spPr>
          <a:xfrm>
            <a:off x="223717" y="1700808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800" kern="0" dirty="0">
                <a:solidFill>
                  <a:srgbClr val="143C7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ea typeface="ＭＳ Ｐゴシック"/>
              </a:rPr>
              <a:t>Modelle der privatrechtlichen Anbieter SOG (nicht </a:t>
            </a:r>
            <a:r>
              <a:rPr lang="de-CH" sz="2800" kern="0" dirty="0" smtClean="0">
                <a:solidFill>
                  <a:srgbClr val="143C7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ea typeface="ＭＳ Ｐゴシック"/>
              </a:rPr>
              <a:t>abschliessend)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813736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V&amp;V in den Schullehrplan integrieren</a:t>
            </a:r>
            <a:endParaRPr lang="de-CH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301160"/>
              </p:ext>
            </p:extLst>
          </p:nvPr>
        </p:nvGraphicFramePr>
        <p:xfrm>
          <a:off x="179512" y="2204864"/>
          <a:ext cx="8619233" cy="40119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1440160"/>
                <a:gridCol w="1512168"/>
                <a:gridCol w="1380524"/>
                <a:gridCol w="1139756"/>
                <a:gridCol w="1418433"/>
              </a:tblGrid>
              <a:tr h="8318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tabLst>
                          <a:tab pos="2743200" algn="l"/>
                        </a:tabLst>
                      </a:pPr>
                      <a:r>
                        <a:rPr lang="de-CH" sz="1800" dirty="0">
                          <a:effectLst/>
                        </a:rPr>
                        <a:t>V&amp;V / SA</a:t>
                      </a:r>
                      <a:endParaRPr lang="de-CH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tabLst>
                          <a:tab pos="2743200" algn="l"/>
                        </a:tabLst>
                      </a:pPr>
                      <a:r>
                        <a:rPr lang="de-CH" sz="1800" dirty="0" smtClean="0">
                          <a:effectLst/>
                        </a:rPr>
                        <a:t>Zeitpunkt</a:t>
                      </a:r>
                      <a:endParaRPr lang="de-CH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tabLst>
                          <a:tab pos="2743200" algn="l"/>
                        </a:tabLst>
                      </a:pPr>
                      <a:r>
                        <a:rPr lang="de-CH" sz="1800">
                          <a:effectLst/>
                        </a:rPr>
                        <a:t>Umfang</a:t>
                      </a:r>
                      <a:endParaRPr lang="de-CH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tabLst>
                          <a:tab pos="2743200" algn="l"/>
                        </a:tabLst>
                      </a:pPr>
                      <a:r>
                        <a:rPr lang="de-CH" sz="1800" dirty="0" err="1" smtClean="0">
                          <a:effectLst/>
                        </a:rPr>
                        <a:t>Verant-wortung</a:t>
                      </a:r>
                      <a:endParaRPr lang="de-CH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tabLst>
                          <a:tab pos="2743200" algn="l"/>
                        </a:tabLst>
                      </a:pPr>
                      <a:r>
                        <a:rPr lang="de-CH" sz="1800" dirty="0" err="1" smtClean="0">
                          <a:effectLst/>
                        </a:rPr>
                        <a:t>Beteili-gung</a:t>
                      </a:r>
                      <a:endParaRPr lang="de-CH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tabLst>
                          <a:tab pos="2743200" algn="l"/>
                        </a:tabLst>
                      </a:pPr>
                      <a:r>
                        <a:rPr lang="de-CH" sz="1800" dirty="0">
                          <a:effectLst/>
                        </a:rPr>
                        <a:t>Form</a:t>
                      </a:r>
                      <a:endParaRPr lang="de-CH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3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V&amp;V Modul 1</a:t>
                      </a:r>
                      <a:endParaRPr lang="de-CH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 dirty="0" smtClean="0">
                          <a:effectLst/>
                        </a:rPr>
                        <a:t>Ende 1. Semester</a:t>
                      </a:r>
                      <a:endParaRPr lang="de-CH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>
                          <a:effectLst/>
                        </a:rPr>
                        <a:t>24 Lektionen</a:t>
                      </a:r>
                      <a:br>
                        <a:rPr lang="de-CH" sz="1800">
                          <a:effectLst/>
                        </a:rPr>
                      </a:br>
                      <a:r>
                        <a:rPr lang="de-CH" sz="1800">
                          <a:effectLst/>
                        </a:rPr>
                        <a:t>3 Schultage</a:t>
                      </a:r>
                      <a:endParaRPr lang="de-CH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>
                          <a:effectLst/>
                        </a:rPr>
                        <a:t>W&amp;G</a:t>
                      </a:r>
                      <a:endParaRPr lang="de-CH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>
                          <a:effectLst/>
                        </a:rPr>
                        <a:t>IKA</a:t>
                      </a:r>
                      <a:endParaRPr lang="de-CH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>
                          <a:effectLst/>
                        </a:rPr>
                        <a:t>Projekttage</a:t>
                      </a:r>
                      <a:endParaRPr lang="de-CH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6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>
                          <a:effectLst/>
                        </a:rPr>
                        <a:t>V&amp;V Modul 2</a:t>
                      </a:r>
                      <a:endParaRPr lang="de-CH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 dirty="0" smtClean="0">
                          <a:effectLst/>
                        </a:rPr>
                        <a:t>2. </a:t>
                      </a:r>
                      <a:r>
                        <a:rPr lang="de-CH" sz="1800" dirty="0">
                          <a:effectLst/>
                        </a:rPr>
                        <a:t>Semester</a:t>
                      </a:r>
                      <a:endParaRPr lang="de-CH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32 Lektionen</a:t>
                      </a:r>
                      <a:br>
                        <a:rPr lang="de-CH" sz="1800" dirty="0">
                          <a:effectLst/>
                        </a:rPr>
                      </a:br>
                      <a:r>
                        <a:rPr lang="de-CH" sz="1800" dirty="0">
                          <a:effectLst/>
                        </a:rPr>
                        <a:t>4 Schultage</a:t>
                      </a:r>
                      <a:endParaRPr lang="de-CH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>
                          <a:effectLst/>
                        </a:rPr>
                        <a:t>IKA</a:t>
                      </a:r>
                      <a:endParaRPr lang="de-CH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>
                          <a:effectLst/>
                        </a:rPr>
                        <a:t>W&amp;G und LS</a:t>
                      </a:r>
                      <a:endParaRPr lang="de-CH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>
                          <a:effectLst/>
                        </a:rPr>
                        <a:t>Projekttage</a:t>
                      </a:r>
                      <a:endParaRPr lang="de-CH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6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V&amp;V Modul 3</a:t>
                      </a:r>
                      <a:endParaRPr lang="de-CH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 dirty="0" smtClean="0">
                          <a:effectLst/>
                        </a:rPr>
                        <a:t>3. </a:t>
                      </a:r>
                      <a:r>
                        <a:rPr lang="de-CH" sz="1800" dirty="0">
                          <a:effectLst/>
                        </a:rPr>
                        <a:t>Semester</a:t>
                      </a:r>
                      <a:endParaRPr lang="de-CH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24 Lektionen</a:t>
                      </a:r>
                      <a:br>
                        <a:rPr lang="de-CH" sz="1800" dirty="0">
                          <a:effectLst/>
                        </a:rPr>
                      </a:br>
                      <a:r>
                        <a:rPr lang="de-CH" sz="1800" dirty="0">
                          <a:effectLst/>
                        </a:rPr>
                        <a:t>3 Schultage</a:t>
                      </a:r>
                      <a:endParaRPr lang="de-CH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W&amp;G</a:t>
                      </a:r>
                      <a:endParaRPr lang="de-CH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>
                          <a:effectLst/>
                        </a:rPr>
                        <a:t>IKA</a:t>
                      </a:r>
                      <a:endParaRPr lang="de-CH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>
                          <a:effectLst/>
                        </a:rPr>
                        <a:t>Projekttage</a:t>
                      </a:r>
                      <a:endParaRPr lang="de-CH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3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SA</a:t>
                      </a:r>
                      <a:endParaRPr lang="de-CH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 dirty="0" smtClean="0">
                          <a:effectLst/>
                        </a:rPr>
                        <a:t>6. </a:t>
                      </a:r>
                      <a:r>
                        <a:rPr lang="de-CH" sz="1800" dirty="0">
                          <a:effectLst/>
                        </a:rPr>
                        <a:t>Semester</a:t>
                      </a:r>
                      <a:endParaRPr lang="de-CH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40 Lektionen</a:t>
                      </a:r>
                      <a:endParaRPr lang="de-CH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LS</a:t>
                      </a:r>
                      <a:endParaRPr lang="de-CH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W&amp;G</a:t>
                      </a:r>
                      <a:endParaRPr lang="de-CH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Max.</a:t>
                      </a:r>
                      <a:r>
                        <a:rPr lang="de-CH" sz="18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4 Monate</a:t>
                      </a:r>
                      <a:endParaRPr lang="de-CH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223717" y="1223754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800" kern="0" dirty="0" smtClean="0">
                <a:solidFill>
                  <a:srgbClr val="143C7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ea typeface="ＭＳ Ｐゴシック"/>
              </a:rPr>
              <a:t>Vorschlag zur V&amp;V-Integration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206437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V&amp;V in den Schullehrplan integrieren</a:t>
            </a:r>
            <a:endParaRPr lang="de-CH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323850" y="1697633"/>
            <a:ext cx="8331200" cy="4611687"/>
          </a:xfrm>
        </p:spPr>
        <p:txBody>
          <a:bodyPr/>
          <a:lstStyle/>
          <a:p>
            <a:r>
              <a:rPr lang="de-CH" dirty="0" smtClean="0"/>
              <a:t>Leistungsziele aus W&amp;G und IKA, ergänzt durch Leistungsziele der Standardsprache</a:t>
            </a:r>
          </a:p>
          <a:p>
            <a:r>
              <a:rPr lang="de-CH" dirty="0" smtClean="0"/>
              <a:t>Sachthemen </a:t>
            </a:r>
            <a:r>
              <a:rPr lang="de-CH" dirty="0"/>
              <a:t>und Problemstellungen </a:t>
            </a:r>
            <a:r>
              <a:rPr lang="de-CH" dirty="0" smtClean="0"/>
              <a:t>mit Übungs- </a:t>
            </a:r>
            <a:r>
              <a:rPr lang="de-CH" dirty="0"/>
              <a:t>und Erfahrungsfeld </a:t>
            </a:r>
            <a:r>
              <a:rPr lang="de-CH" dirty="0" smtClean="0"/>
              <a:t>für Methoden-</a:t>
            </a:r>
            <a:r>
              <a:rPr lang="de-CH" dirty="0"/>
              <a:t>, Sozial- und </a:t>
            </a:r>
            <a:r>
              <a:rPr lang="de-CH" dirty="0" smtClean="0"/>
              <a:t>Selbstkompetenzen (MSS)</a:t>
            </a:r>
            <a:endParaRPr lang="de-CH" dirty="0"/>
          </a:p>
          <a:p>
            <a:r>
              <a:rPr lang="de-CH" dirty="0" smtClean="0"/>
              <a:t>Wirtschaftlich </a:t>
            </a:r>
            <a:r>
              <a:rPr lang="de-CH" dirty="0"/>
              <a:t>und gesellschaftlich </a:t>
            </a:r>
            <a:r>
              <a:rPr lang="de-CH" dirty="0" smtClean="0"/>
              <a:t>bedeutsame </a:t>
            </a:r>
            <a:r>
              <a:rPr lang="de-CH" dirty="0"/>
              <a:t>Problemstellungen oder </a:t>
            </a:r>
            <a:r>
              <a:rPr lang="de-CH" dirty="0" smtClean="0"/>
              <a:t>betriebswirtschaftliche Prozessen</a:t>
            </a:r>
          </a:p>
          <a:p>
            <a:r>
              <a:rPr lang="de-CH" dirty="0"/>
              <a:t>Auswirkungen und die Konsequenzen für die Unternehmungen und die Lebenswelt der Lernenden klar ersichtlich</a:t>
            </a:r>
            <a:endParaRPr lang="de-CH" dirty="0" smtClean="0"/>
          </a:p>
          <a:p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395536" y="1105580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800" kern="0" dirty="0" smtClean="0">
                <a:solidFill>
                  <a:srgbClr val="143C7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ea typeface="ＭＳ Ｐゴシック"/>
              </a:rPr>
              <a:t>Inhaltliche Anforderungen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51340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V&amp;V in den Schullehrplan integrieren</a:t>
            </a:r>
            <a:endParaRPr lang="de-CH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323850" y="2129681"/>
            <a:ext cx="8331200" cy="3027511"/>
          </a:xfrm>
        </p:spPr>
        <p:txBody>
          <a:bodyPr/>
          <a:lstStyle/>
          <a:p>
            <a:r>
              <a:rPr lang="de-CH" dirty="0" smtClean="0"/>
              <a:t>Sachthemen </a:t>
            </a:r>
            <a:r>
              <a:rPr lang="de-CH" dirty="0"/>
              <a:t>und Problemstellungen haben exemplarischen </a:t>
            </a:r>
            <a:r>
              <a:rPr lang="de-CH" dirty="0" smtClean="0"/>
              <a:t>Charakter</a:t>
            </a:r>
            <a:endParaRPr lang="de-CH" dirty="0"/>
          </a:p>
          <a:p>
            <a:r>
              <a:rPr lang="de-CH" dirty="0" smtClean="0"/>
              <a:t>Höhere </a:t>
            </a:r>
            <a:r>
              <a:rPr lang="de-CH" dirty="0"/>
              <a:t>Komplexität und </a:t>
            </a:r>
            <a:r>
              <a:rPr lang="de-CH" dirty="0" smtClean="0"/>
              <a:t>höherer </a:t>
            </a:r>
            <a:r>
              <a:rPr lang="de-CH" dirty="0"/>
              <a:t>Bezug zur </a:t>
            </a:r>
            <a:r>
              <a:rPr lang="de-CH" dirty="0" smtClean="0"/>
              <a:t>betrieblichen Praxis als Regelunterricht</a:t>
            </a:r>
            <a:endParaRPr lang="de-CH" dirty="0"/>
          </a:p>
          <a:p>
            <a:r>
              <a:rPr lang="de-CH" dirty="0" smtClean="0"/>
              <a:t>Lernen </a:t>
            </a:r>
            <a:r>
              <a:rPr lang="de-CH" dirty="0"/>
              <a:t>als </a:t>
            </a:r>
            <a:r>
              <a:rPr lang="de-CH" dirty="0" smtClean="0"/>
              <a:t>Erkenntnisprozess, Reflexion und Analyse </a:t>
            </a:r>
            <a:r>
              <a:rPr lang="de-CH" dirty="0"/>
              <a:t>desselben durch die </a:t>
            </a:r>
            <a:r>
              <a:rPr lang="de-CH" dirty="0" smtClean="0"/>
              <a:t>Lernenden</a:t>
            </a:r>
          </a:p>
          <a:p>
            <a:r>
              <a:rPr lang="de-CH" dirty="0" smtClean="0"/>
              <a:t>Anwendbarkeit im Betrieb ist nicht primär</a:t>
            </a:r>
            <a:endParaRPr lang="de-CH" dirty="0"/>
          </a:p>
          <a:p>
            <a:endParaRPr lang="de-CH" dirty="0"/>
          </a:p>
          <a:p>
            <a:endParaRPr lang="de-CH" dirty="0"/>
          </a:p>
        </p:txBody>
      </p:sp>
      <p:sp>
        <p:nvSpPr>
          <p:cNvPr id="6" name="Rechteck 5"/>
          <p:cNvSpPr/>
          <p:nvPr/>
        </p:nvSpPr>
        <p:spPr>
          <a:xfrm>
            <a:off x="395536" y="1321604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800" kern="0" dirty="0" smtClean="0">
                <a:solidFill>
                  <a:srgbClr val="143C7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ea typeface="ＭＳ Ｐゴシック"/>
              </a:rPr>
              <a:t>Inhaltliche Anforderungen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714084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Ausführungsbestimmungen umsetzen</a:t>
            </a:r>
            <a:endParaRPr lang="de-CH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9484"/>
            <a:ext cx="8906964" cy="5083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eck 4"/>
          <p:cNvSpPr/>
          <p:nvPr/>
        </p:nvSpPr>
        <p:spPr>
          <a:xfrm>
            <a:off x="386305" y="836712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800" kern="0" dirty="0" smtClean="0">
                <a:solidFill>
                  <a:srgbClr val="143C7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ea typeface="ＭＳ Ｐゴシック"/>
              </a:rPr>
              <a:t>Notenberechnung und Gewichtung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457080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Unterschiede zwischen AE und V&amp;V-Modulen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2132385"/>
            <a:ext cx="8331200" cy="4032919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de-CH" dirty="0" smtClean="0"/>
              <a:t>Baut auf bestehenden Leistungszielen aus W&amp;G, IKA, Standardsprache</a:t>
            </a:r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Vertiefung und unterrichtsübergreifende Vernetzung</a:t>
            </a:r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Eine leitende, komplexe Problemstellung</a:t>
            </a:r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Abbildung betriebswirtschaftlicher Prozesse</a:t>
            </a:r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Aufbau von MSS wird unterstützt</a:t>
            </a:r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Exemplarischer Charakter</a:t>
            </a:r>
          </a:p>
          <a:p>
            <a:pPr>
              <a:buFont typeface="Wingdings" pitchFamily="2" charset="2"/>
              <a:buChar char="ü"/>
            </a:pPr>
            <a:r>
              <a:rPr lang="de-CH" dirty="0" smtClean="0"/>
              <a:t>Nicht primär auf betriebliche Anwendbarkeit ausgerichtet</a:t>
            </a:r>
          </a:p>
          <a:p>
            <a:pPr>
              <a:buFont typeface="Wingdings" pitchFamily="2" charset="2"/>
              <a:buChar char="ü"/>
            </a:pPr>
            <a:endParaRPr lang="de-CH" dirty="0"/>
          </a:p>
        </p:txBody>
      </p:sp>
      <p:sp>
        <p:nvSpPr>
          <p:cNvPr id="4" name="Rechteck 3"/>
          <p:cNvSpPr/>
          <p:nvPr/>
        </p:nvSpPr>
        <p:spPr>
          <a:xfrm>
            <a:off x="386305" y="1321604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800" kern="0" dirty="0" smtClean="0">
                <a:solidFill>
                  <a:srgbClr val="143C7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ea typeface="ＭＳ Ｐゴシック"/>
              </a:rPr>
              <a:t>7 Kriterien für ein V&amp;V-Modul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73802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HB_Präsentation">
  <a:themeElements>
    <a:clrScheme name="EHB_Präsentation 1">
      <a:dk1>
        <a:srgbClr val="000000"/>
      </a:dk1>
      <a:lt1>
        <a:srgbClr val="FFFFFF"/>
      </a:lt1>
      <a:dk2>
        <a:srgbClr val="143C7D"/>
      </a:dk2>
      <a:lt2>
        <a:srgbClr val="808080"/>
      </a:lt2>
      <a:accent1>
        <a:srgbClr val="143C7D"/>
      </a:accent1>
      <a:accent2>
        <a:srgbClr val="FFFFFF"/>
      </a:accent2>
      <a:accent3>
        <a:srgbClr val="FFFFFF"/>
      </a:accent3>
      <a:accent4>
        <a:srgbClr val="000000"/>
      </a:accent4>
      <a:accent5>
        <a:srgbClr val="AAAFBF"/>
      </a:accent5>
      <a:accent6>
        <a:srgbClr val="E7E7E7"/>
      </a:accent6>
      <a:hlink>
        <a:srgbClr val="FFFFFF"/>
      </a:hlink>
      <a:folHlink>
        <a:srgbClr val="FFA00A"/>
      </a:folHlink>
    </a:clrScheme>
    <a:fontScheme name="EHB_Prä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EHB_Präsentation 1">
        <a:dk1>
          <a:srgbClr val="000000"/>
        </a:dk1>
        <a:lt1>
          <a:srgbClr val="FFFFFF"/>
        </a:lt1>
        <a:dk2>
          <a:srgbClr val="143C7D"/>
        </a:dk2>
        <a:lt2>
          <a:srgbClr val="808080"/>
        </a:lt2>
        <a:accent1>
          <a:srgbClr val="143C7D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FBF"/>
        </a:accent5>
        <a:accent6>
          <a:srgbClr val="E7E7E7"/>
        </a:accent6>
        <a:hlink>
          <a:srgbClr val="FFFFFF"/>
        </a:hlink>
        <a:folHlink>
          <a:srgbClr val="FFA0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C64478D8A28648BC54151B35668474" ma:contentTypeVersion="1" ma:contentTypeDescription="Ein neues Dokument erstellen." ma:contentTypeScope="" ma:versionID="5dd92d408015e691cc881f0a50397bf3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1a4129eff7868b77e03041878f8e0a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Geplantes Startdatum" ma:description="" ma:internalName="PublishingStartDate">
      <xsd:simpleType>
        <xsd:restriction base="dms:Unknown"/>
      </xsd:simpleType>
    </xsd:element>
    <xsd:element name="PublishingExpirationDate" ma:index="9" nillable="true" ma:displayName="Geplantes Enddatum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5F92187-FFCC-4C98-8F70-0289CAD818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3C4E78-898F-400E-A7B6-496CA0E48E41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EC6DA6A-9EEF-442A-865D-DB8B17CA7D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EHB_Präsentation</Template>
  <TotalTime>0</TotalTime>
  <Words>526</Words>
  <Application>Microsoft Office PowerPoint</Application>
  <PresentationFormat>Bildschirmpräsentation (4:3)</PresentationFormat>
  <Paragraphs>120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Times New Roman</vt:lpstr>
      <vt:lpstr>Wingdings</vt:lpstr>
      <vt:lpstr>EHB_Präsentation</vt:lpstr>
      <vt:lpstr>Weiterbildungstagung Atelier Vertiefen und Vernetzen</vt:lpstr>
      <vt:lpstr>V&amp;V im Überblick</vt:lpstr>
      <vt:lpstr>V&amp;V in den Schullehrplan integrieren</vt:lpstr>
      <vt:lpstr>V&amp;V in den Schullehrplan integrieren</vt:lpstr>
      <vt:lpstr>V&amp;V in den Schullehrplan integrieren</vt:lpstr>
      <vt:lpstr>V&amp;V in den Schullehrplan integrieren</vt:lpstr>
      <vt:lpstr>V&amp;V in den Schullehrplan integrieren</vt:lpstr>
      <vt:lpstr>Ausführungsbestimmungen umsetzen</vt:lpstr>
      <vt:lpstr>Unterschiede zwischen AE und V&amp;V-Modulen</vt:lpstr>
      <vt:lpstr>V&amp;V-Module entwickeln und durchführen</vt:lpstr>
      <vt:lpstr>V&amp;V-Module entwickeln und durchführen</vt:lpstr>
      <vt:lpstr>V&amp;V-Module entwickeln und durchführen</vt:lpstr>
    </vt:vector>
  </TitlesOfParts>
  <Company>EHB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HMS Standardlehrplan zum Schullehrplan Entwicklung eines konkreten Umsetzungsbeispieles</dc:title>
  <dc:creator>Lachenmeier Patrick</dc:creator>
  <cp:lastModifiedBy>Stéphanie Zosso</cp:lastModifiedBy>
  <cp:revision>294</cp:revision>
  <cp:lastPrinted>2012-06-14T13:34:39Z</cp:lastPrinted>
  <dcterms:created xsi:type="dcterms:W3CDTF">2009-12-08T15:05:15Z</dcterms:created>
  <dcterms:modified xsi:type="dcterms:W3CDTF">2015-10-15T12:59:20Z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0x01010026C64478D8A28648BC54151B35668474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</Properties>
</file>