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3" r:id="rId18"/>
    <p:sldId id="370" r:id="rId19"/>
    <p:sldId id="371" r:id="rId20"/>
    <p:sldId id="372" r:id="rId21"/>
    <p:sldId id="374" r:id="rId22"/>
    <p:sldId id="375" r:id="rId23"/>
  </p:sldIdLst>
  <p:sldSz cx="9144000" cy="6858000" type="screen4x3"/>
  <p:notesSz cx="6815138" cy="99472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FFFF66"/>
    <a:srgbClr val="A50021"/>
    <a:srgbClr val="CC0000"/>
    <a:srgbClr val="6699FF"/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00" autoAdjust="0"/>
  </p:normalViewPr>
  <p:slideViewPr>
    <p:cSldViewPr>
      <p:cViewPr varScale="1">
        <p:scale>
          <a:sx n="128" d="100"/>
          <a:sy n="128" d="100"/>
        </p:scale>
        <p:origin x="1134" y="15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3430" cy="4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t" anchorCtr="0" compatLnSpc="1">
            <a:prstTxWarp prst="textNoShape">
              <a:avLst/>
            </a:prstTxWarp>
          </a:bodyPr>
          <a:lstStyle>
            <a:lvl1pPr defTabSz="924138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1709" y="1"/>
            <a:ext cx="2953430" cy="4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t" anchorCtr="0" compatLnSpc="1">
            <a:prstTxWarp prst="textNoShape">
              <a:avLst/>
            </a:prstTxWarp>
          </a:bodyPr>
          <a:lstStyle>
            <a:lvl1pPr algn="r" defTabSz="924138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908"/>
            <a:ext cx="2953430" cy="4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b" anchorCtr="0" compatLnSpc="1">
            <a:prstTxWarp prst="textNoShape">
              <a:avLst/>
            </a:prstTxWarp>
          </a:bodyPr>
          <a:lstStyle>
            <a:lvl1pPr defTabSz="924138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1709" y="9448908"/>
            <a:ext cx="2953430" cy="4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b" anchorCtr="0" compatLnSpc="1">
            <a:prstTxWarp prst="textNoShape">
              <a:avLst/>
            </a:prstTxWarp>
          </a:bodyPr>
          <a:lstStyle>
            <a:lvl1pPr algn="r" defTabSz="924138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12580F43-ABB5-46A8-BCFF-500060DBC3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6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3430" cy="49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t" anchorCtr="0" compatLnSpc="1">
            <a:prstTxWarp prst="textNoShape">
              <a:avLst/>
            </a:prstTxWarp>
          </a:bodyPr>
          <a:lstStyle>
            <a:lvl1pPr defTabSz="924138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709" y="1"/>
            <a:ext cx="2953430" cy="49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t" anchorCtr="0" compatLnSpc="1">
            <a:prstTxWarp prst="textNoShape">
              <a:avLst/>
            </a:prstTxWarp>
          </a:bodyPr>
          <a:lstStyle>
            <a:lvl1pPr algn="r" defTabSz="924138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79" y="4724454"/>
            <a:ext cx="4998581" cy="44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908"/>
            <a:ext cx="2953430" cy="49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b" anchorCtr="0" compatLnSpc="1">
            <a:prstTxWarp prst="textNoShape">
              <a:avLst/>
            </a:prstTxWarp>
          </a:bodyPr>
          <a:lstStyle>
            <a:lvl1pPr defTabSz="924138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1709" y="9448908"/>
            <a:ext cx="2953430" cy="49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315" tIns="46157" rIns="92315" bIns="46157" numCol="1" anchor="b" anchorCtr="0" compatLnSpc="1">
            <a:prstTxWarp prst="textNoShape">
              <a:avLst/>
            </a:prstTxWarp>
          </a:bodyPr>
          <a:lstStyle>
            <a:lvl1pPr algn="r" defTabSz="924138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908611AC-D807-454C-A20E-90F89731338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51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138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  <a:lvl2pPr marL="718433" indent="-276320" defTabSz="924138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2pPr>
            <a:lvl3pPr marL="1105281" indent="-221056" defTabSz="924138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3pPr>
            <a:lvl4pPr marL="1547393" indent="-221056" defTabSz="924138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4pPr>
            <a:lvl5pPr marL="1989506" indent="-221056" defTabSz="924138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5pPr>
            <a:lvl6pPr marL="2431618" indent="-221056" defTabSz="92413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6pPr>
            <a:lvl7pPr marL="2873731" indent="-221056" defTabSz="92413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7pPr>
            <a:lvl8pPr marL="3315843" indent="-221056" defTabSz="92413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8pPr>
            <a:lvl9pPr marL="3757955" indent="-221056" defTabSz="924138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8C59E54A-A799-4840-8035-552E41DEB232}" type="slidenum">
              <a:rPr lang="de-DE" sz="1300" b="0">
                <a:solidFill>
                  <a:schemeClr val="tx1"/>
                </a:solidFill>
              </a:rPr>
              <a:pPr/>
              <a:t>1</a:t>
            </a:fld>
            <a:endParaRPr lang="de-DE" sz="1300" b="0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dirty="0" smtClean="0">
                <a:latin typeface="Arial" pitchFamily="34" charset="0"/>
                <a:ea typeface="ＭＳ Ｐゴシック" charset="-128"/>
              </a:rPr>
              <a:t>11.30 – 11.45	Vorstellungsrunde</a:t>
            </a:r>
            <a:r>
              <a:rPr lang="de-CH" baseline="0" dirty="0" smtClean="0">
                <a:latin typeface="Arial" pitchFamily="34" charset="0"/>
                <a:ea typeface="ＭＳ Ｐゴシック" charset="-128"/>
              </a:rPr>
              <a:t> (Kenntnisstand)</a:t>
            </a:r>
          </a:p>
          <a:p>
            <a:pPr eaLnBrk="1" hangingPunct="1"/>
            <a:endParaRPr lang="de-CH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11.45 – 12.15	Input</a:t>
            </a:r>
          </a:p>
          <a:p>
            <a:pPr eaLnBrk="1" hangingPunct="1"/>
            <a:endParaRPr lang="de-CH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12.15 – 13.00	</a:t>
            </a:r>
            <a:r>
              <a:rPr lang="de-CH" b="1" baseline="0" dirty="0" smtClean="0">
                <a:latin typeface="Arial" pitchFamily="34" charset="0"/>
                <a:ea typeface="ＭＳ Ｐゴシック" charset="-128"/>
              </a:rPr>
              <a:t>Der Bildungsplan Deutsch </a:t>
            </a:r>
            <a:r>
              <a:rPr lang="de-CH" baseline="0" dirty="0" smtClean="0">
                <a:latin typeface="Arial" pitchFamily="34" charset="0"/>
                <a:ea typeface="ＭＳ Ｐゴシック" charset="-128"/>
              </a:rPr>
              <a:t>(Übersicht)</a:t>
            </a:r>
          </a:p>
          <a:p>
            <a:pPr eaLnBrk="1" hangingPunct="1"/>
            <a:endParaRPr lang="de-CH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		Gruppenarbeit I:</a:t>
            </a: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		Schwerpunkte und Konsequenzen</a:t>
            </a:r>
          </a:p>
          <a:p>
            <a:pPr eaLnBrk="1" hangingPunct="1"/>
            <a:endParaRPr lang="de-CH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14.00 – 14.30	Fortsetzung Gruppenarbeit I</a:t>
            </a: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		Ergebnissicherung</a:t>
            </a:r>
          </a:p>
          <a:p>
            <a:pPr eaLnBrk="1" hangingPunct="1"/>
            <a:endParaRPr lang="de-CH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14.30 – 15.45	</a:t>
            </a:r>
            <a:r>
              <a:rPr lang="de-CH" b="1" baseline="0" dirty="0" smtClean="0">
                <a:latin typeface="Arial" pitchFamily="34" charset="0"/>
                <a:ea typeface="ＭＳ Ｐゴシック" charset="-128"/>
              </a:rPr>
              <a:t>Leistungsziele</a:t>
            </a:r>
            <a:r>
              <a:rPr lang="de-CH" baseline="0" dirty="0" smtClean="0">
                <a:latin typeface="Arial" pitchFamily="34" charset="0"/>
                <a:ea typeface="ＭＳ Ｐゴシック" charset="-128"/>
              </a:rPr>
              <a:t/>
            </a:r>
            <a:br>
              <a:rPr lang="de-CH" baseline="0" dirty="0" smtClean="0">
                <a:latin typeface="Arial" pitchFamily="34" charset="0"/>
                <a:ea typeface="ＭＳ Ｐゴシック" charset="-128"/>
              </a:rPr>
            </a:br>
            <a:r>
              <a:rPr lang="de-CH" sz="1000" dirty="0">
                <a:latin typeface="Arial" pitchFamily="34" charset="0"/>
                <a:ea typeface="ＭＳ Ｐゴシック" charset="-128"/>
              </a:rPr>
              <a:t>(inkl. Pause 15’)</a:t>
            </a:r>
          </a:p>
          <a:p>
            <a:pPr eaLnBrk="1" hangingPunct="1"/>
            <a:r>
              <a:rPr lang="de-CH" sz="1000" dirty="0">
                <a:latin typeface="Arial" pitchFamily="34" charset="0"/>
                <a:ea typeface="ＭＳ Ｐゴシック" charset="-128"/>
              </a:rPr>
              <a:t>		Gruppenarbeit II:</a:t>
            </a:r>
          </a:p>
          <a:p>
            <a:pPr eaLnBrk="1" hangingPunct="1"/>
            <a:r>
              <a:rPr lang="de-CH" sz="1000" dirty="0">
                <a:latin typeface="Arial" pitchFamily="34" charset="0"/>
                <a:ea typeface="ＭＳ Ｐゴシック" charset="-128"/>
              </a:rPr>
              <a:t>		Konkretisierung</a:t>
            </a:r>
          </a:p>
          <a:p>
            <a:pPr eaLnBrk="1" hangingPunct="1"/>
            <a:endParaRPr lang="de-CH" sz="1000" dirty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sz="1000" dirty="0">
                <a:latin typeface="Arial" pitchFamily="34" charset="0"/>
                <a:ea typeface="ＭＳ Ｐゴシック" charset="-128"/>
              </a:rPr>
              <a:t>15.45 – 16.15	Vorstellung der Ergebnisse der Gruppen</a:t>
            </a:r>
          </a:p>
          <a:p>
            <a:pPr eaLnBrk="1" hangingPunct="1"/>
            <a:endParaRPr lang="de-CH" sz="1000" dirty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sz="1000" dirty="0">
                <a:latin typeface="Arial" pitchFamily="34" charset="0"/>
                <a:ea typeface="ＭＳ Ｐゴシック" charset="-128"/>
              </a:rPr>
              <a:t>16.15 – 16.30	</a:t>
            </a:r>
            <a:r>
              <a:rPr lang="de-CH" sz="1000" b="1" dirty="0">
                <a:latin typeface="Arial" pitchFamily="34" charset="0"/>
                <a:ea typeface="ＭＳ Ｐゴシック" charset="-128"/>
              </a:rPr>
              <a:t>QV</a:t>
            </a:r>
          </a:p>
          <a:p>
            <a:pPr eaLnBrk="1" hangingPunct="1"/>
            <a:r>
              <a:rPr lang="de-CH" sz="1000" b="1" dirty="0">
                <a:latin typeface="Arial" pitchFamily="34" charset="0"/>
                <a:ea typeface="ＭＳ Ｐゴシック" charset="-128"/>
              </a:rPr>
              <a:t>		</a:t>
            </a:r>
            <a:r>
              <a:rPr lang="de-CH" sz="1000" dirty="0">
                <a:latin typeface="Arial" pitchFamily="34" charset="0"/>
                <a:ea typeface="ＭＳ Ｐゴシック" charset="-128"/>
              </a:rPr>
              <a:t>Ideensammlung</a:t>
            </a:r>
          </a:p>
          <a:p>
            <a:pPr eaLnBrk="1" hangingPunct="1"/>
            <a:endParaRPr lang="de-CH" sz="1000" dirty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sz="1000" dirty="0">
                <a:latin typeface="Arial" pitchFamily="34" charset="0"/>
                <a:ea typeface="ＭＳ Ｐゴシック" charset="-128"/>
              </a:rPr>
              <a:t>		Koordination des weiteren Vorgehens</a:t>
            </a:r>
          </a:p>
          <a:p>
            <a:pPr eaLnBrk="1" hangingPunct="1"/>
            <a:endParaRPr lang="de-CH" sz="1000" dirty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de-CH" sz="1000" dirty="0">
                <a:latin typeface="Arial" pitchFamily="34" charset="0"/>
                <a:ea typeface="ＭＳ Ｐゴシック" charset="-128"/>
              </a:rPr>
              <a:t>		Abschluss</a:t>
            </a:r>
          </a:p>
          <a:p>
            <a:pPr eaLnBrk="1" hangingPunct="1"/>
            <a:r>
              <a:rPr lang="de-CH" baseline="0" dirty="0" smtClean="0">
                <a:latin typeface="Arial" pitchFamily="34" charset="0"/>
                <a:ea typeface="ＭＳ Ｐゴシック" charset="-128"/>
              </a:rPr>
              <a:t>	</a:t>
            </a:r>
            <a:endParaRPr lang="de-CH" dirty="0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633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034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708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269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304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224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747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304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87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425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67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94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575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914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13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28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606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0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EHB_Logo_word_far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433388"/>
            <a:ext cx="269081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457325" y="-452438"/>
            <a:ext cx="184150" cy="7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457200" y="464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7" name="Line 45"/>
          <p:cNvSpPr>
            <a:spLocks noChangeShapeType="1"/>
          </p:cNvSpPr>
          <p:nvPr/>
        </p:nvSpPr>
        <p:spPr bwMode="auto">
          <a:xfrm>
            <a:off x="533400" y="4114800"/>
            <a:ext cx="8153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-36512" y="5037138"/>
            <a:ext cx="9180512" cy="18208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09800"/>
            <a:ext cx="8229600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 smtClean="0"/>
              <a:t>{Titel der Präsentation} </a:t>
            </a:r>
            <a:br>
              <a:rPr lang="de-DE" noProof="0" smtClean="0"/>
            </a:br>
            <a:r>
              <a:rPr lang="de-DE" noProof="0" smtClean="0"/>
              <a:t>Arial Bold, 32 Pt, 3 Zeilen möglich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5257800"/>
            <a:ext cx="8229600" cy="1371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135000"/>
              </a:lnSpc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{Referent} Arial 18 Pt</a:t>
            </a:r>
          </a:p>
          <a:p>
            <a:pPr lvl="0"/>
            <a:r>
              <a:rPr lang="de-DE" noProof="0" smtClean="0"/>
              <a:t>{Veranstaltungsart} Arial 18 Pt</a:t>
            </a:r>
          </a:p>
          <a:p>
            <a:pPr lvl="0"/>
            <a:r>
              <a:rPr lang="de-DE" noProof="0" smtClean="0"/>
              <a:t>{Veranstaltungsort} Arial 18 Pt</a:t>
            </a:r>
          </a:p>
        </p:txBody>
      </p:sp>
    </p:spTree>
    <p:extLst>
      <p:ext uri="{BB962C8B-B14F-4D97-AF65-F5344CB8AC3E}">
        <p14:creationId xmlns:p14="http://schemas.microsoft.com/office/powerpoint/2010/main" val="3096861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98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46075"/>
            <a:ext cx="2082800" cy="57499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346075"/>
            <a:ext cx="6096000" cy="57499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27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793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562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6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353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825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773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928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6064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9487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4"/>
          <p:cNvSpPr>
            <a:spLocks noChangeArrowheads="1"/>
          </p:cNvSpPr>
          <p:nvPr/>
        </p:nvSpPr>
        <p:spPr bwMode="auto">
          <a:xfrm>
            <a:off x="-36512" y="6477000"/>
            <a:ext cx="9180512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46075"/>
            <a:ext cx="66770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{Folientitel}</a:t>
            </a:r>
            <a:br>
              <a:rPr lang="de-CH" smtClean="0"/>
            </a:br>
            <a:r>
              <a:rPr lang="de-DE" smtClean="0"/>
              <a:t>Arial Bold, 24 Pt, 2 Zeilen möglich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3312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{Text Ebene 1} Arial </a:t>
            </a:r>
            <a:r>
              <a:rPr lang="de-DE" dirty="0" err="1" smtClean="0"/>
              <a:t>Bold</a:t>
            </a:r>
            <a:r>
              <a:rPr lang="de-DE" dirty="0" smtClean="0"/>
              <a:t>, 18 Pt</a:t>
            </a:r>
          </a:p>
          <a:p>
            <a:pPr lvl="1"/>
            <a:r>
              <a:rPr lang="de-DE" dirty="0" smtClean="0"/>
              <a:t>{Text Ebene 2} Arial, 18 Pt</a:t>
            </a:r>
          </a:p>
          <a:p>
            <a:pPr lvl="2"/>
            <a:r>
              <a:rPr lang="de-DE" dirty="0" smtClean="0"/>
              <a:t>{Text Ebene 3} Arial, 15 Pt</a:t>
            </a:r>
          </a:p>
          <a:p>
            <a:pPr lvl="3"/>
            <a:r>
              <a:rPr lang="de-DE" dirty="0" smtClean="0"/>
              <a:t>{Text Ebene 4} Arial 12 Pt</a:t>
            </a:r>
          </a:p>
          <a:p>
            <a:pPr lvl="4"/>
            <a:r>
              <a:rPr lang="de-DE" dirty="0" smtClean="0"/>
              <a:t>{Text Ebene 5} Arial 10 Pt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/>
        </p:nvSpPr>
        <p:spPr bwMode="auto">
          <a:xfrm>
            <a:off x="381000" y="6553200"/>
            <a:ext cx="9906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02.11.2011</a:t>
            </a:r>
            <a:endParaRPr lang="de-DE" b="0" dirty="0">
              <a:solidFill>
                <a:schemeClr val="accent2"/>
              </a:solidFill>
            </a:endParaRPr>
          </a:p>
        </p:txBody>
      </p:sp>
      <p:sp>
        <p:nvSpPr>
          <p:cNvPr id="1030" name="Rectangle 41"/>
          <p:cNvSpPr>
            <a:spLocks noGrp="1" noChangeArrowheads="1"/>
          </p:cNvSpPr>
          <p:nvPr/>
        </p:nvSpPr>
        <p:spPr bwMode="auto">
          <a:xfrm>
            <a:off x="6096000" y="655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CH" b="0" dirty="0" smtClean="0">
                <a:solidFill>
                  <a:schemeClr val="bg1"/>
                </a:solidFill>
              </a:rPr>
              <a:t>Weiterbildung</a:t>
            </a:r>
            <a:r>
              <a:rPr lang="de-CH" b="0" baseline="0" dirty="0" smtClean="0">
                <a:solidFill>
                  <a:schemeClr val="bg1"/>
                </a:solidFill>
              </a:rPr>
              <a:t> </a:t>
            </a:r>
            <a:r>
              <a:rPr lang="de-CH" b="0" baseline="0" dirty="0" err="1" smtClean="0">
                <a:solidFill>
                  <a:schemeClr val="bg1"/>
                </a:solidFill>
              </a:rPr>
              <a:t>BiVo</a:t>
            </a:r>
            <a:r>
              <a:rPr lang="de-CH" b="0" baseline="0" dirty="0" smtClean="0">
                <a:solidFill>
                  <a:schemeClr val="bg1"/>
                </a:solidFill>
              </a:rPr>
              <a:t> 2012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1031" name="Rectangle 45"/>
          <p:cNvSpPr>
            <a:spLocks noGrp="1" noChangeArrowheads="1"/>
          </p:cNvSpPr>
          <p:nvPr/>
        </p:nvSpPr>
        <p:spPr bwMode="auto">
          <a:xfrm>
            <a:off x="8229600" y="6543675"/>
            <a:ext cx="533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fld id="{715E4F2C-183F-4C31-B5BA-1232D97D637A}" type="slidenum">
              <a:rPr lang="de-DE" b="0">
                <a:solidFill>
                  <a:schemeClr val="hlink"/>
                </a:solidFill>
              </a:rPr>
              <a:pPr algn="r" eaLnBrk="0" hangingPunct="0"/>
              <a:t>‹Nr.›</a:t>
            </a:fld>
            <a:r>
              <a:rPr lang="de-DE" b="0">
                <a:solidFill>
                  <a:schemeClr val="hlink"/>
                </a:solidFill>
              </a:rPr>
              <a:t> </a:t>
            </a:r>
          </a:p>
        </p:txBody>
      </p:sp>
      <p:pic>
        <p:nvPicPr>
          <p:cNvPr id="1032" name="Picture 46" descr="EHB_Logo_word_farb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3375"/>
            <a:ext cx="1397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5"/>
          <p:cNvSpPr>
            <a:spLocks noGrp="1" noChangeArrowheads="1"/>
          </p:cNvSpPr>
          <p:nvPr userDrawn="1"/>
        </p:nvSpPr>
        <p:spPr bwMode="auto">
          <a:xfrm>
            <a:off x="1524000" y="6553200"/>
            <a:ext cx="376808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Stefan Graf / Markus </a:t>
            </a:r>
            <a:r>
              <a:rPr lang="de-DE" b="0" dirty="0" err="1" smtClean="0">
                <a:solidFill>
                  <a:schemeClr val="accent2"/>
                </a:solidFill>
              </a:rPr>
              <a:t>Gsteiger</a:t>
            </a:r>
            <a:endParaRPr lang="de-DE" b="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Weiterbildungstagung</a:t>
            </a:r>
            <a:b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CH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Atelier </a:t>
            </a:r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Standardsprache (LS)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Stefan Graf / Markus </a:t>
            </a:r>
            <a:r>
              <a:rPr lang="de-CH" dirty="0" err="1" smtClean="0"/>
              <a:t>Gsteiger</a:t>
            </a:r>
            <a:endParaRPr lang="de-CH" dirty="0" smtClean="0"/>
          </a:p>
          <a:p>
            <a:pPr eaLnBrk="1" hangingPunct="1">
              <a:defRPr/>
            </a:pPr>
            <a:r>
              <a:rPr lang="de-CH" dirty="0" smtClean="0"/>
              <a:t>Weiterbildungstagung </a:t>
            </a:r>
            <a:r>
              <a:rPr lang="de-CH" dirty="0" err="1" smtClean="0"/>
              <a:t>BiVo</a:t>
            </a:r>
            <a:r>
              <a:rPr lang="de-CH" dirty="0" smtClean="0"/>
              <a:t> Kauffrau/Kaufmann EFZ</a:t>
            </a:r>
          </a:p>
          <a:p>
            <a:pPr eaLnBrk="1" hangingPunct="1">
              <a:defRPr/>
            </a:pPr>
            <a:r>
              <a:rPr lang="de-CH" dirty="0" smtClean="0"/>
              <a:t>2. 11. 2011 St. Gallen / 22.11.2011 Zollikofen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weg?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Beispiel </a:t>
            </a:r>
            <a:r>
              <a:rPr lang="de-CH" dirty="0"/>
              <a:t>für weggelassenes LZ:</a:t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4.5.3.2</a:t>
            </a:r>
            <a:br>
              <a:rPr lang="de-CH" dirty="0" smtClean="0"/>
            </a:br>
            <a:r>
              <a:rPr lang="de-CH" dirty="0" smtClean="0"/>
              <a:t>Kaufleute </a:t>
            </a:r>
            <a:r>
              <a:rPr lang="de-CH" dirty="0"/>
              <a:t>legen einen verwendbaren Raster an mit mehreren Gesichtspunkten zur Beurteilung von eigenen und fremden Präsentationen.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205030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anders?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Beispiel für Vereinfachung: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49400"/>
              </p:ext>
            </p:extLst>
          </p:nvPr>
        </p:nvGraphicFramePr>
        <p:xfrm>
          <a:off x="755576" y="2204864"/>
          <a:ext cx="7632848" cy="395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576064">
                <a:tc>
                  <a:txBody>
                    <a:bodyPr/>
                    <a:lstStyle/>
                    <a:p>
                      <a:r>
                        <a:rPr lang="de-CH" dirty="0" smtClean="0"/>
                        <a:t>Neu: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Alt: </a:t>
                      </a:r>
                      <a:endParaRPr lang="de-CH" dirty="0"/>
                    </a:p>
                  </a:txBody>
                  <a:tcPr/>
                </a:tc>
              </a:tr>
              <a:tr h="3075924">
                <a:tc>
                  <a:txBody>
                    <a:bodyPr/>
                    <a:lstStyle/>
                    <a:p>
                      <a:r>
                        <a:rPr lang="de-CH" dirty="0" smtClean="0"/>
                        <a:t>1.2.1.7 </a:t>
                      </a:r>
                    </a:p>
                    <a:p>
                      <a:r>
                        <a:rPr lang="de-CH" b="1" dirty="0" smtClean="0"/>
                        <a:t>Stilschichten </a:t>
                      </a:r>
                    </a:p>
                    <a:p>
                      <a:r>
                        <a:rPr lang="de-CH" dirty="0" smtClean="0"/>
                        <a:t>Ich verwende meinen Wortschatz adressatengerecht und der Textsorte entsprechend. Dabei unterscheide ich zwischen standardsprachlichen, umgangssprachlichen und gehobenen Ausdrucksweisen.</a:t>
                      </a:r>
                    </a:p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4.1.3.1</a:t>
                      </a:r>
                    </a:p>
                    <a:p>
                      <a:r>
                        <a:rPr lang="de-CH" dirty="0" smtClean="0"/>
                        <a:t>In ausgeprägten Beispielen unterscheiden Kaufleute zwischen Standardwortschatz, umgangssprachlichen und gehobenen Ausdrucksweisen. Sie verwenden in geschäftlichen Berichten, Werbeschreiben und anderen gängigen Textsorten einen zweckmässigen und adressatengerechten Wortschatz.</a:t>
                      </a:r>
                    </a:p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7341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neu?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In den früheren LZ nicht enthalten war zum Beispiel:</a:t>
            </a:r>
            <a:br>
              <a:rPr lang="de-CH" dirty="0" smtClean="0"/>
            </a:br>
            <a:endParaRPr lang="de-CH" dirty="0" smtClean="0"/>
          </a:p>
          <a:p>
            <a:pPr>
              <a:buFontTx/>
              <a:buChar char="-"/>
            </a:pPr>
            <a:r>
              <a:rPr lang="de-CH" dirty="0" smtClean="0"/>
              <a:t>LZ 1.2.2.2 Textzusammenfassung: Ich fasse Texte kompetent und für andere nachvollziehbar zusammen. Ich gebe die </a:t>
            </a:r>
            <a:r>
              <a:rPr lang="de-CH" dirty="0"/>
              <a:t>T</a:t>
            </a:r>
            <a:r>
              <a:rPr lang="de-CH" dirty="0" smtClean="0"/>
              <a:t>extabsicht sachgerecht wieder. </a:t>
            </a:r>
            <a:r>
              <a:rPr lang="de-CH" dirty="0" smtClean="0">
                <a:solidFill>
                  <a:srgbClr val="0070C0"/>
                </a:solidFill>
              </a:rPr>
              <a:t>Ich visualisiere Textaussagen verständlich mit geeigneten grafischen Darstellungen.</a:t>
            </a:r>
          </a:p>
          <a:p>
            <a:pPr>
              <a:buFontTx/>
              <a:buChar char="-"/>
            </a:pPr>
            <a:r>
              <a:rPr lang="de-CH" dirty="0" smtClean="0"/>
              <a:t>LZ 1.2.3.3 Fiktionale Textsorten: Bei fiktionalen Texten bestimme ich Thema und Kernaussage. </a:t>
            </a:r>
            <a:r>
              <a:rPr lang="de-CH" dirty="0" smtClean="0">
                <a:solidFill>
                  <a:srgbClr val="0070C0"/>
                </a:solidFill>
              </a:rPr>
              <a:t>Ich erkenne und beschreibe die wesentlichen Merkmale der Erzählstruktur sowie deren Wirkung.</a:t>
            </a:r>
            <a:endParaRPr lang="de-C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0952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neu?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31200" cy="4899248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In den früheren LZ nicht enthalten war zum Beispiel</a:t>
            </a:r>
            <a:r>
              <a:rPr lang="de-CH" dirty="0" smtClean="0"/>
              <a:t>:</a:t>
            </a:r>
          </a:p>
          <a:p>
            <a:r>
              <a:rPr lang="de-CH" dirty="0" smtClean="0">
                <a:solidFill>
                  <a:srgbClr val="0070C0"/>
                </a:solidFill>
              </a:rPr>
              <a:t>LZ 1.2.5.1 Recherche: Ich nutze unterschiedliche und zweckdienliche Informationsquellen und Recherchemethoden zur Vorbereitung von schriftlichen Arbeiten oder Präsentationen.</a:t>
            </a:r>
          </a:p>
          <a:p>
            <a:r>
              <a:rPr lang="de-CH" dirty="0" smtClean="0">
                <a:solidFill>
                  <a:srgbClr val="0070C0"/>
                </a:solidFill>
              </a:rPr>
              <a:t>LZ 1.2.5.3 Fremdes geistiges Eigentum: Ich kennzeichne Ideen und Materialien, welche von anderen übernommen wurden, redlich, übersichtlich und nachvollziehbar.</a:t>
            </a:r>
          </a:p>
          <a:p>
            <a:r>
              <a:rPr lang="de-CH" dirty="0" smtClean="0">
                <a:solidFill>
                  <a:srgbClr val="0070C0"/>
                </a:solidFill>
              </a:rPr>
              <a:t>LZ 1.2.5.4 Verfassen von Arbeiten: Ich plane und verfasse Arbeiten zielgerichtet und stelle meine Methoden und Erkenntnisse übersichtlich und prägnant dar.</a:t>
            </a:r>
            <a:endParaRPr lang="de-C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95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neu?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In den früheren LZ nicht enthalten war zum Beispiel:</a:t>
            </a:r>
          </a:p>
          <a:p>
            <a:r>
              <a:rPr lang="de-CH" dirty="0" smtClean="0">
                <a:solidFill>
                  <a:srgbClr val="0070C0"/>
                </a:solidFill>
              </a:rPr>
              <a:t>LZ 1.2.7.3 Feedback: Ich gebe angemessene, hilfreiche Rückmeldungen und nehme Rückmeldungen professionell entgegen.</a:t>
            </a:r>
            <a:endParaRPr lang="de-C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312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Rahmenbedingungen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Lektionenzahlen bleiben gleich:</a:t>
            </a:r>
            <a:br>
              <a:rPr lang="de-CH" dirty="0" smtClean="0"/>
            </a:br>
            <a:endParaRPr lang="de-CH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80414"/>
              </p:ext>
            </p:extLst>
          </p:nvPr>
        </p:nvGraphicFramePr>
        <p:xfrm>
          <a:off x="827584" y="2132856"/>
          <a:ext cx="7632849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E-Profil</a:t>
                      </a:r>
                      <a:endParaRPr lang="de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B-Profil</a:t>
                      </a:r>
                    </a:p>
                    <a:p>
                      <a:pPr algn="ctr"/>
                      <a:endParaRPr lang="de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656064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de-CH" dirty="0" err="1" smtClean="0"/>
                        <a:t>Lj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2. </a:t>
                      </a:r>
                      <a:r>
                        <a:rPr lang="de-CH" dirty="0" err="1" smtClean="0"/>
                        <a:t>Lj</a:t>
                      </a:r>
                      <a:r>
                        <a:rPr lang="de-CH" dirty="0" smtClean="0"/>
                        <a:t>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3. </a:t>
                      </a:r>
                      <a:r>
                        <a:rPr lang="de-CH" dirty="0" err="1" smtClean="0"/>
                        <a:t>Lj</a:t>
                      </a:r>
                      <a:r>
                        <a:rPr lang="de-CH" dirty="0" smtClean="0"/>
                        <a:t>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1. </a:t>
                      </a:r>
                      <a:r>
                        <a:rPr lang="de-CH" dirty="0" err="1" smtClean="0"/>
                        <a:t>Lj</a:t>
                      </a:r>
                      <a:r>
                        <a:rPr lang="de-CH" dirty="0" smtClean="0"/>
                        <a:t>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2. </a:t>
                      </a:r>
                      <a:r>
                        <a:rPr lang="de-CH" dirty="0" err="1" smtClean="0"/>
                        <a:t>Lj</a:t>
                      </a:r>
                      <a:r>
                        <a:rPr lang="de-CH" dirty="0" smtClean="0"/>
                        <a:t>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3. </a:t>
                      </a:r>
                      <a:r>
                        <a:rPr lang="de-CH" dirty="0" err="1" smtClean="0"/>
                        <a:t>Lj</a:t>
                      </a:r>
                      <a:r>
                        <a:rPr lang="de-CH" dirty="0" smtClean="0"/>
                        <a:t>.</a:t>
                      </a:r>
                      <a:endParaRPr lang="de-CH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48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schulspezifisch zu klären?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Wie sind «Überfachliche Kompetenzen» positioniert? </a:t>
            </a:r>
            <a:endParaRPr lang="de-CH" dirty="0"/>
          </a:p>
          <a:p>
            <a:pPr lvl="1"/>
            <a:r>
              <a:rPr lang="de-CH" dirty="0" smtClean="0">
                <a:sym typeface="Wingdings"/>
              </a:rPr>
              <a:t>Bereinigung Inhalte </a:t>
            </a:r>
            <a:r>
              <a:rPr lang="de-CH" dirty="0">
                <a:sym typeface="Wingdings"/>
              </a:rPr>
              <a:t>Ü</a:t>
            </a:r>
            <a:r>
              <a:rPr lang="de-CH" dirty="0" smtClean="0">
                <a:sym typeface="Wingdings"/>
              </a:rPr>
              <a:t>fK – andere Unterrichtsbereiche</a:t>
            </a:r>
          </a:p>
          <a:p>
            <a:r>
              <a:rPr lang="de-CH" dirty="0" smtClean="0">
                <a:sym typeface="Wingdings"/>
              </a:rPr>
              <a:t>Inwiefern ist LS beteiligt an der Durchführung und Bewertung der Module Vertiefen &amp; Vernetzen (V&amp;V)?</a:t>
            </a:r>
          </a:p>
          <a:p>
            <a:r>
              <a:rPr lang="de-CH" dirty="0" smtClean="0">
                <a:sym typeface="Wingdings"/>
              </a:rPr>
              <a:t>Inwiefern ist LS beteiligt an der Durchführung und Bewertung der Selbständigen Arbeit?</a:t>
            </a:r>
          </a:p>
        </p:txBody>
      </p:sp>
    </p:spTree>
    <p:extLst>
      <p:ext uri="{BB962C8B-B14F-4D97-AF65-F5344CB8AC3E}">
        <p14:creationId xmlns:p14="http://schemas.microsoft.com/office/powerpoint/2010/main" val="3629476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677025" cy="850900"/>
          </a:xfrm>
        </p:spPr>
        <p:txBody>
          <a:bodyPr/>
          <a:lstStyle/>
          <a:p>
            <a:r>
              <a:rPr lang="de-CH" dirty="0" smtClean="0"/>
              <a:t>Was weiss man </a:t>
            </a:r>
            <a:r>
              <a:rPr lang="de-CH" smtClean="0"/>
              <a:t>schon über das </a:t>
            </a:r>
            <a:r>
              <a:rPr lang="de-CH" dirty="0" smtClean="0"/>
              <a:t>Qualifikationsverfahren QV?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Die Erfahrungsnote wird aufgrund aller 6 Semesternoten berechnet (statt bisher 4 Noten)</a:t>
            </a:r>
          </a:p>
          <a:p>
            <a:r>
              <a:rPr lang="de-CH" dirty="0" smtClean="0"/>
              <a:t>Die Ausführungsbestimmungen sehen eine Abschlussprüfung im bisherigen Rahmen vor in Bezug auf die Prüfungsteile und deren Gewichtung.</a:t>
            </a:r>
          </a:p>
          <a:p>
            <a:r>
              <a:rPr lang="de-CH" dirty="0" smtClean="0"/>
              <a:t>Inhaltlich besteht Spielraum für Veränderungen im Rahmen der Leistungsziele.</a:t>
            </a:r>
          </a:p>
          <a:p>
            <a:r>
              <a:rPr lang="de-CH" dirty="0" smtClean="0"/>
              <a:t>Wahrscheinlich werden E- und B-Profil die gleiche Prüfung absolvieren (da gleiche Leistungsziele).</a:t>
            </a:r>
            <a:endParaRPr lang="de-C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495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Gruppenarbeit 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94682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Gruppenarbeit II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2051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Workshop Standardsprache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31200" cy="504326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400" dirty="0" smtClean="0">
                <a:latin typeface="Arial" pitchFamily="34" charset="0"/>
                <a:ea typeface="ＭＳ Ｐゴシック" charset="-128"/>
              </a:rPr>
              <a:t>	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11.30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– 11.45	Vorstellungsrunde (Kenntnisstand)</a:t>
            </a: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</a:t>
            </a:r>
          </a:p>
          <a:p>
            <a:pPr marL="0" indent="0" eaLnBrk="1" hangingPunct="1">
              <a:buNone/>
            </a:pPr>
            <a:r>
              <a:rPr lang="de-CH" sz="1200" dirty="0">
                <a:latin typeface="Arial" pitchFamily="34" charset="0"/>
                <a:ea typeface="ＭＳ Ｐゴシック" charset="-128"/>
              </a:rPr>
              <a:t>	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11.45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– 12.15	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Input: Bildungsplan Standardsprache</a:t>
            </a:r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12.15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– 13.00	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Die Leistungsziele im Überblick</a:t>
            </a:r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		Gruppenarbeit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I:</a:t>
            </a: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		Schwerpunkte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und 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Konsequenzen</a:t>
            </a:r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</a:t>
            </a:r>
          </a:p>
          <a:p>
            <a:pPr marL="0" indent="0" eaLnBrk="1" hangingPunct="1">
              <a:buNone/>
            </a:pPr>
            <a:r>
              <a:rPr lang="de-CH" sz="1200" dirty="0">
                <a:latin typeface="Arial" pitchFamily="34" charset="0"/>
                <a:ea typeface="ＭＳ Ｐゴシック" charset="-128"/>
              </a:rPr>
              <a:t>	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14.00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– 14.30	Fortsetzung Gruppenarbeit I</a:t>
            </a: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		Ergebnissicherung</a:t>
            </a:r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14.30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– 15.45	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Konkretisierung der Leistungsziele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/>
            </a:r>
            <a:br>
              <a:rPr lang="de-CH" sz="1200" dirty="0">
                <a:latin typeface="Arial" pitchFamily="34" charset="0"/>
                <a:ea typeface="ＭＳ Ｐゴシック" charset="-128"/>
              </a:rPr>
            </a:br>
            <a:r>
              <a:rPr lang="de-CH" sz="1200" dirty="0" smtClean="0">
                <a:latin typeface="Arial" pitchFamily="34" charset="0"/>
                <a:ea typeface="ＭＳ Ｐゴシック" charset="-128"/>
              </a:rPr>
              <a:t>	</a:t>
            </a:r>
            <a:r>
              <a:rPr lang="de-CH" sz="1200" b="0" dirty="0" smtClean="0">
                <a:latin typeface="Arial" pitchFamily="34" charset="0"/>
                <a:ea typeface="ＭＳ Ｐゴシック" charset="-128"/>
              </a:rPr>
              <a:t>(</a:t>
            </a:r>
            <a:r>
              <a:rPr lang="de-CH" sz="1200" b="0" dirty="0">
                <a:latin typeface="Arial" pitchFamily="34" charset="0"/>
                <a:ea typeface="ＭＳ Ｐゴシック" charset="-128"/>
              </a:rPr>
              <a:t>inkl. Pause 15</a:t>
            </a:r>
            <a:r>
              <a:rPr lang="de-CH" sz="1200" b="0" dirty="0" smtClean="0">
                <a:latin typeface="Arial" pitchFamily="34" charset="0"/>
                <a:ea typeface="ＭＳ Ｐゴシック" charset="-128"/>
              </a:rPr>
              <a:t>’)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	Gruppenarbeit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II:</a:t>
            </a: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		konkrete Unterrichtsinhalte</a:t>
            </a:r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15.45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– 16.15	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Vorstellen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der </a:t>
            </a:r>
            <a:r>
              <a:rPr lang="de-CH" sz="1200" dirty="0" smtClean="0">
                <a:latin typeface="Arial" pitchFamily="34" charset="0"/>
                <a:ea typeface="ＭＳ Ｐゴシック" charset="-128"/>
              </a:rPr>
              <a:t>Gruppenergebnisse</a:t>
            </a:r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de-CH" sz="1200" dirty="0">
              <a:latin typeface="Arial" pitchFamily="34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16.15 </a:t>
            </a:r>
            <a:r>
              <a:rPr lang="de-CH" sz="1200" dirty="0">
                <a:latin typeface="Arial" pitchFamily="34" charset="0"/>
                <a:ea typeface="ＭＳ Ｐゴシック" charset="-128"/>
              </a:rPr>
              <a:t>– 16.30	QV</a:t>
            </a:r>
          </a:p>
          <a:p>
            <a:pPr marL="0" indent="0" eaLnBrk="1" hangingPunct="1">
              <a:buNone/>
            </a:pPr>
            <a:r>
              <a:rPr lang="de-CH" sz="1200" dirty="0" smtClean="0">
                <a:latin typeface="Arial" pitchFamily="34" charset="0"/>
                <a:ea typeface="ＭＳ Ｐゴシック" charset="-128"/>
              </a:rPr>
              <a:t>			</a:t>
            </a:r>
            <a:r>
              <a:rPr lang="de-CH" sz="1200" dirty="0" smtClean="0">
                <a:ea typeface="ＭＳ Ｐゴシック" charset="-128"/>
              </a:rPr>
              <a:t>Ideensammlung</a:t>
            </a:r>
            <a:endParaRPr lang="de-CH" sz="1200" dirty="0">
              <a:ea typeface="ＭＳ Ｐゴシック" charset="-128"/>
            </a:endParaRPr>
          </a:p>
          <a:p>
            <a:pPr eaLnBrk="1" hangingPunct="1"/>
            <a:endParaRPr lang="de-CH" sz="1200" dirty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de-CH" sz="1200" dirty="0" smtClean="0">
                <a:ea typeface="ＭＳ Ｐゴシック" charset="-128"/>
              </a:rPr>
              <a:t>			Koordination </a:t>
            </a:r>
            <a:r>
              <a:rPr lang="de-CH" sz="1200" dirty="0">
                <a:ea typeface="ＭＳ Ｐゴシック" charset="-128"/>
              </a:rPr>
              <a:t>des weiteren </a:t>
            </a:r>
            <a:r>
              <a:rPr lang="de-CH" sz="1200" dirty="0" smtClean="0">
                <a:ea typeface="ＭＳ Ｐゴシック" charset="-128"/>
              </a:rPr>
              <a:t>Vorgehens / Abschluss</a:t>
            </a:r>
            <a:r>
              <a:rPr lang="de-CH" sz="1200" dirty="0">
                <a:ea typeface="ＭＳ Ｐゴシック" charset="-128"/>
              </a:rPr>
              <a:t>	</a:t>
            </a:r>
            <a:endParaRPr lang="de-CH" sz="1200" dirty="0"/>
          </a:p>
          <a:p>
            <a:pPr marL="0" indent="0">
              <a:buNone/>
            </a:pP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Leistungsziele Standardsprache:</a:t>
            </a:r>
            <a:br>
              <a:rPr lang="de-CH" dirty="0" smtClean="0"/>
            </a:br>
            <a:r>
              <a:rPr lang="de-CH" dirty="0" smtClean="0"/>
              <a:t>Kriterien für die Überarbeitung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772816"/>
            <a:ext cx="8331200" cy="4323184"/>
          </a:xfrm>
        </p:spPr>
        <p:txBody>
          <a:bodyPr/>
          <a:lstStyle/>
          <a:p>
            <a:r>
              <a:rPr lang="de-CH" dirty="0" smtClean="0"/>
              <a:t>Anpassen der Leistungsziele Standardsprache an aktuelles Berufsbild Kauffrau/Kaufmann EFZ</a:t>
            </a:r>
          </a:p>
          <a:p>
            <a:r>
              <a:rPr lang="de-CH" dirty="0" smtClean="0"/>
              <a:t>Bereinigen der seit 2003 gültigen LZ: Was hat sich bewährt, was nicht?</a:t>
            </a:r>
          </a:p>
          <a:p>
            <a:r>
              <a:rPr lang="de-CH" dirty="0" smtClean="0"/>
              <a:t>Vereinfachen der Struktur und der Formulierungen </a:t>
            </a:r>
          </a:p>
          <a:p>
            <a:endParaRPr lang="de-CH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Besonderheiten des Unterrichts-bereiches LS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Standardsprache = Regionale Landessprache: Deutsch bzw. Französisch bzw. Italienisch</a:t>
            </a:r>
          </a:p>
          <a:p>
            <a:r>
              <a:rPr lang="de-CH" dirty="0" smtClean="0"/>
              <a:t>Übersetzbarkeit ist Bedingung.</a:t>
            </a:r>
          </a:p>
          <a:p>
            <a:r>
              <a:rPr lang="de-CH" dirty="0" smtClean="0"/>
              <a:t>Folge: Im Richtziel «</a:t>
            </a:r>
            <a:r>
              <a:rPr lang="de-CH" i="1" dirty="0" smtClean="0"/>
              <a:t>Grundlagen und Regeln der Sprache anwenden»</a:t>
            </a:r>
            <a:r>
              <a:rPr lang="de-CH" dirty="0" smtClean="0"/>
              <a:t> keine Detailangaben zu Gross- und Kleinschreibung, Deklination von Nomen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Besonderheiten des Unterrichts-bereiches LS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Der Unterrichtsbereich LS ist auf den Erwerb von Kompetenzen ausgerichtet, weniger auf den Erwerb von Wissen.</a:t>
            </a:r>
          </a:p>
          <a:p>
            <a:r>
              <a:rPr lang="de-CH" dirty="0" smtClean="0"/>
              <a:t>Der Aufbau des LZ-Katalogs ist curricular. Das heisst:</a:t>
            </a:r>
          </a:p>
          <a:p>
            <a:pPr marL="457200" lvl="1" indent="0">
              <a:buNone/>
            </a:pPr>
            <a:r>
              <a:rPr lang="de-CH" dirty="0" smtClean="0"/>
              <a:t>Kompetenzen werden im Lauf der Ausbildung wiederkehrend auf höherem Anspruchsniveau erarbeitet/vermittelt.</a:t>
            </a:r>
          </a:p>
          <a:p>
            <a:r>
              <a:rPr lang="de-CH" dirty="0" smtClean="0"/>
              <a:t>Folge: Eine Zuteilung der Ziele zu den Semestern ist nur schwerpunktmässig möglich.</a:t>
            </a:r>
            <a:endParaRPr lang="de-CH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Besonderheiten des Unterrichts-bereiches LS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 den Sprachfächern sind Vorkenntnisse vorhanden.</a:t>
            </a:r>
          </a:p>
          <a:p>
            <a:r>
              <a:rPr lang="de-CH" dirty="0" smtClean="0"/>
              <a:t>Dies im Unterschied zu den Fächern WG und IKA.</a:t>
            </a:r>
          </a:p>
          <a:p>
            <a:r>
              <a:rPr lang="de-CH" dirty="0" smtClean="0"/>
              <a:t>Entsprechend müssen die Schulen und muss die einzelne Lehrperson über etwas mehr Gestaltungsspielraum verfügen.</a:t>
            </a:r>
          </a:p>
          <a:p>
            <a:r>
              <a:rPr lang="de-CH" dirty="0" smtClean="0"/>
              <a:t>Aus diesem Grund wurden die Lektionenvorgaben den Richtzielen, aber nicht den Leistungszielen zugeteilt.</a:t>
            </a:r>
            <a:endParaRPr lang="de-CH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Vergleich alter und neuer LZ-Katalog</a:t>
            </a:r>
            <a:endParaRPr lang="de-CH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036240"/>
              </p:ext>
            </p:extLst>
          </p:nvPr>
        </p:nvGraphicFramePr>
        <p:xfrm>
          <a:off x="323850" y="1484311"/>
          <a:ext cx="8331200" cy="318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00"/>
                <a:gridCol w="4165600"/>
              </a:tblGrid>
              <a:tr h="756202">
                <a:tc>
                  <a:txBody>
                    <a:bodyPr/>
                    <a:lstStyle/>
                    <a:p>
                      <a:r>
                        <a:rPr lang="de-CH" dirty="0" smtClean="0"/>
                        <a:t>Reglement</a:t>
                      </a:r>
                      <a:r>
                        <a:rPr lang="de-CH" baseline="0" dirty="0" smtClean="0"/>
                        <a:t> 2003</a:t>
                      </a:r>
                      <a:br>
                        <a:rPr lang="de-CH" baseline="0" dirty="0" smtClean="0"/>
                      </a:br>
                      <a:r>
                        <a:rPr lang="de-CH" baseline="0" dirty="0" smtClean="0"/>
                        <a:t>Erste Landessprache (Standardsprache)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Bildungsverordnung 2012</a:t>
                      </a:r>
                      <a:br>
                        <a:rPr lang="de-CH" dirty="0" smtClean="0"/>
                      </a:br>
                      <a:r>
                        <a:rPr lang="de-CH" dirty="0" smtClean="0"/>
                        <a:t>Standardsprache</a:t>
                      </a:r>
                      <a:br>
                        <a:rPr lang="de-CH" dirty="0" smtClean="0"/>
                      </a:br>
                      <a:r>
                        <a:rPr lang="de-CH" dirty="0" smtClean="0"/>
                        <a:t>(regionale Landessprache)</a:t>
                      </a:r>
                      <a:endParaRPr lang="de-CH" dirty="0"/>
                    </a:p>
                  </a:txBody>
                  <a:tcPr/>
                </a:tc>
              </a:tr>
              <a:tr h="756202">
                <a:tc>
                  <a:txBody>
                    <a:bodyPr/>
                    <a:lstStyle/>
                    <a:p>
                      <a:r>
                        <a:rPr lang="de-CH" dirty="0" smtClean="0"/>
                        <a:t>- 6 Kernkompetenzen/Leitideen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- 1 Leitziel</a:t>
                      </a:r>
                      <a:endParaRPr lang="de-CH" dirty="0"/>
                    </a:p>
                  </a:txBody>
                  <a:tcPr/>
                </a:tc>
              </a:tr>
              <a:tr h="756202">
                <a:tc>
                  <a:txBody>
                    <a:bodyPr/>
                    <a:lstStyle/>
                    <a:p>
                      <a:r>
                        <a:rPr lang="de-CH" dirty="0" smtClean="0"/>
                        <a:t>- 14 Dispositionsziele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- 7 Richtziele</a:t>
                      </a:r>
                      <a:endParaRPr lang="de-CH" dirty="0"/>
                    </a:p>
                  </a:txBody>
                  <a:tcPr/>
                </a:tc>
              </a:tr>
              <a:tr h="756202">
                <a:tc>
                  <a:txBody>
                    <a:bodyPr/>
                    <a:lstStyle/>
                    <a:p>
                      <a:r>
                        <a:rPr lang="de-CH" dirty="0" smtClean="0"/>
                        <a:t>- 32 Leistungsziele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- 29 Leistungsziele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Grundsatzentscheide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Gleiche LZ auf gleicher </a:t>
            </a:r>
            <a:r>
              <a:rPr lang="de-CH" dirty="0" err="1" smtClean="0"/>
              <a:t>Taxonomiestufe</a:t>
            </a:r>
            <a:r>
              <a:rPr lang="de-CH" dirty="0" smtClean="0"/>
              <a:t> für B- und E-Profil nach dem Grundsatz</a:t>
            </a:r>
            <a:br>
              <a:rPr lang="de-CH" dirty="0" smtClean="0"/>
            </a:br>
            <a:r>
              <a:rPr lang="de-CH" dirty="0" smtClean="0"/>
              <a:t>«gleiche Ziele – im B-Profil mehr Zeit»</a:t>
            </a:r>
          </a:p>
          <a:p>
            <a:r>
              <a:rPr lang="de-CH" dirty="0" smtClean="0"/>
              <a:t>Ca. 1/3 der Lektionen für «Grundlagen und Regeln der Sprache»</a:t>
            </a:r>
            <a:br>
              <a:rPr lang="de-CH" dirty="0" smtClean="0"/>
            </a:br>
            <a:r>
              <a:rPr lang="de-CH" dirty="0" smtClean="0"/>
              <a:t>im B-Profil: 132 von 360</a:t>
            </a:r>
            <a:br>
              <a:rPr lang="de-CH" dirty="0" smtClean="0"/>
            </a:br>
            <a:r>
              <a:rPr lang="de-CH" dirty="0" smtClean="0"/>
              <a:t>im E-Profil: 80 von 240</a:t>
            </a:r>
            <a:endParaRPr lang="de-CH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weg?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Beispiel </a:t>
            </a:r>
            <a:r>
              <a:rPr lang="de-CH" dirty="0"/>
              <a:t>für weggelassenes </a:t>
            </a:r>
            <a:r>
              <a:rPr lang="de-CH" dirty="0" smtClean="0"/>
              <a:t>LZ: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4.1.1.2</a:t>
            </a:r>
            <a:br>
              <a:rPr lang="de-CH" dirty="0" smtClean="0"/>
            </a:br>
            <a:r>
              <a:rPr lang="de-CH" dirty="0" smtClean="0"/>
              <a:t>Kaufleute </a:t>
            </a:r>
            <a:r>
              <a:rPr lang="de-CH" dirty="0"/>
              <a:t>analysieren einen Dialog (live, aufgezeichnet oder schriftlich festgehalten) und zeigen darin kommunikationsfördernde bzw. kommunikationshemmende Aspekte auf.</a:t>
            </a:r>
          </a:p>
        </p:txBody>
      </p:sp>
    </p:spTree>
    <p:extLst>
      <p:ext uri="{BB962C8B-B14F-4D97-AF65-F5344CB8AC3E}">
        <p14:creationId xmlns:p14="http://schemas.microsoft.com/office/powerpoint/2010/main" val="61992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B_Präsentation">
  <a:themeElements>
    <a:clrScheme name="EHB_Präsentation 1">
      <a:dk1>
        <a:srgbClr val="000000"/>
      </a:dk1>
      <a:lt1>
        <a:srgbClr val="FFFFFF"/>
      </a:lt1>
      <a:dk2>
        <a:srgbClr val="143C7D"/>
      </a:dk2>
      <a:lt2>
        <a:srgbClr val="808080"/>
      </a:lt2>
      <a:accent1>
        <a:srgbClr val="143C7D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FBF"/>
      </a:accent5>
      <a:accent6>
        <a:srgbClr val="E7E7E7"/>
      </a:accent6>
      <a:hlink>
        <a:srgbClr val="FFFFFF"/>
      </a:hlink>
      <a:folHlink>
        <a:srgbClr val="FFA00A"/>
      </a:folHlink>
    </a:clrScheme>
    <a:fontScheme name="EHB_Prä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EHB_Präsentation 1">
        <a:dk1>
          <a:srgbClr val="000000"/>
        </a:dk1>
        <a:lt1>
          <a:srgbClr val="FFFFFF"/>
        </a:lt1>
        <a:dk2>
          <a:srgbClr val="143C7D"/>
        </a:dk2>
        <a:lt2>
          <a:srgbClr val="808080"/>
        </a:lt2>
        <a:accent1>
          <a:srgbClr val="143C7D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FBF"/>
        </a:accent5>
        <a:accent6>
          <a:srgbClr val="E7E7E7"/>
        </a:accent6>
        <a:hlink>
          <a:srgbClr val="FFFFFF"/>
        </a:hlink>
        <a:folHlink>
          <a:srgbClr val="FFA0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C64478D8A28648BC54151B35668474" ma:contentTypeVersion="1" ma:contentTypeDescription="Ein neues Dokument erstellen." ma:contentTypeScope="" ma:versionID="5dd92d408015e691cc881f0a50397bf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1a4129eff7868b77e03041878f8e0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86D5AA7-A553-4A73-B0BA-BD625C5CF8F9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FE3011C-169E-4255-946B-327E2D24D0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CEF2B3-0952-4E9C-BB06-91B04B2529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EHB_Präsentation</Template>
  <TotalTime>0</TotalTime>
  <Words>633</Words>
  <Application>Microsoft Office PowerPoint</Application>
  <PresentationFormat>Bildschirmpräsentation (4:3)</PresentationFormat>
  <Paragraphs>160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Wingdings</vt:lpstr>
      <vt:lpstr>EHB_Präsentation</vt:lpstr>
      <vt:lpstr>Weiterbildungstagung Atelier Standardsprache (LS)</vt:lpstr>
      <vt:lpstr>Workshop Standardsprache</vt:lpstr>
      <vt:lpstr>Leistungsziele Standardsprache: Kriterien für die Überarbeitung  </vt:lpstr>
      <vt:lpstr>Besonderheiten des Unterrichts-bereiches LS</vt:lpstr>
      <vt:lpstr>Besonderheiten des Unterrichts-bereiches LS</vt:lpstr>
      <vt:lpstr>Besonderheiten des Unterrichts-bereiches LS</vt:lpstr>
      <vt:lpstr>Vergleich alter und neuer LZ-Katalog</vt:lpstr>
      <vt:lpstr>Grundsatzentscheide</vt:lpstr>
      <vt:lpstr>Was ist weg?</vt:lpstr>
      <vt:lpstr>Was ist weg?</vt:lpstr>
      <vt:lpstr>Was ist anders?</vt:lpstr>
      <vt:lpstr>Was ist neu?</vt:lpstr>
      <vt:lpstr>Was ist neu?</vt:lpstr>
      <vt:lpstr>Was ist neu?</vt:lpstr>
      <vt:lpstr>Rahmenbedingungen</vt:lpstr>
      <vt:lpstr>Was ist schulspezifisch zu klären?</vt:lpstr>
      <vt:lpstr>Was weiss man schon über das Qualifikationsverfahren QV?</vt:lpstr>
      <vt:lpstr>Gruppenarbeit I</vt:lpstr>
      <vt:lpstr>Gruppenarbeit II</vt:lpstr>
    </vt:vector>
  </TitlesOfParts>
  <Company>EHB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HMS Standardlehrplan zum Schullehrplan Entwicklung eines konkreten Umsetzungsbeispieles</dc:title>
  <dc:creator>Lachenmeier Patrick</dc:creator>
  <cp:lastModifiedBy>Stéphanie Zosso</cp:lastModifiedBy>
  <cp:revision>306</cp:revision>
  <cp:lastPrinted>2011-11-01T16:26:31Z</cp:lastPrinted>
  <dcterms:created xsi:type="dcterms:W3CDTF">2009-12-08T15:05:15Z</dcterms:created>
  <dcterms:modified xsi:type="dcterms:W3CDTF">2015-10-15T12:43:56Z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0x01010026C64478D8A28648BC54151B35668474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