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57" r:id="rId5"/>
    <p:sldId id="417" r:id="rId6"/>
    <p:sldId id="418" r:id="rId7"/>
    <p:sldId id="419" r:id="rId8"/>
    <p:sldId id="420" r:id="rId9"/>
    <p:sldId id="394" r:id="rId10"/>
    <p:sldId id="392" r:id="rId11"/>
    <p:sldId id="364" r:id="rId12"/>
    <p:sldId id="371" r:id="rId13"/>
    <p:sldId id="362" r:id="rId14"/>
    <p:sldId id="361" r:id="rId15"/>
    <p:sldId id="396" r:id="rId16"/>
    <p:sldId id="365" r:id="rId17"/>
    <p:sldId id="412" r:id="rId18"/>
    <p:sldId id="369" r:id="rId19"/>
    <p:sldId id="370" r:id="rId20"/>
    <p:sldId id="367" r:id="rId21"/>
    <p:sldId id="363" r:id="rId22"/>
    <p:sldId id="397" r:id="rId23"/>
    <p:sldId id="359" r:id="rId24"/>
    <p:sldId id="366" r:id="rId25"/>
    <p:sldId id="380" r:id="rId26"/>
    <p:sldId id="387" r:id="rId27"/>
    <p:sldId id="381" r:id="rId28"/>
    <p:sldId id="388" r:id="rId29"/>
    <p:sldId id="382" r:id="rId30"/>
    <p:sldId id="383" r:id="rId31"/>
    <p:sldId id="389" r:id="rId32"/>
    <p:sldId id="384" r:id="rId33"/>
    <p:sldId id="390" r:id="rId34"/>
    <p:sldId id="416" r:id="rId35"/>
    <p:sldId id="411" r:id="rId36"/>
    <p:sldId id="422" r:id="rId37"/>
    <p:sldId id="423" r:id="rId38"/>
    <p:sldId id="421" r:id="rId3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accent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FFFF66"/>
    <a:srgbClr val="A50021"/>
    <a:srgbClr val="CC0000"/>
    <a:srgbClr val="6699FF"/>
    <a:srgbClr val="DDDDD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318" autoAdjust="0"/>
  </p:normalViewPr>
  <p:slideViewPr>
    <p:cSldViewPr>
      <p:cViewPr varScale="1">
        <p:scale>
          <a:sx n="132" d="100"/>
          <a:sy n="132" d="100"/>
        </p:scale>
        <p:origin x="1014" y="16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56" tIns="47727" rIns="95456" bIns="47727" numCol="1" anchor="t" anchorCtr="0" compatLnSpc="1">
            <a:prstTxWarp prst="textNoShape">
              <a:avLst/>
            </a:prstTxWarp>
          </a:bodyPr>
          <a:lstStyle>
            <a:lvl1pPr defTabSz="955586" eaLnBrk="0" hangingPunct="0">
              <a:defRPr sz="13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56" tIns="47727" rIns="95456" bIns="47727" numCol="1" anchor="t" anchorCtr="0" compatLnSpc="1">
            <a:prstTxWarp prst="textNoShape">
              <a:avLst/>
            </a:prstTxWarp>
          </a:bodyPr>
          <a:lstStyle>
            <a:lvl1pPr algn="r" defTabSz="955586" eaLnBrk="0" hangingPunct="0">
              <a:defRPr sz="13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56" tIns="47727" rIns="95456" bIns="47727" numCol="1" anchor="b" anchorCtr="0" compatLnSpc="1">
            <a:prstTxWarp prst="textNoShape">
              <a:avLst/>
            </a:prstTxWarp>
          </a:bodyPr>
          <a:lstStyle>
            <a:lvl1pPr defTabSz="955586" eaLnBrk="0" hangingPunct="0">
              <a:defRPr sz="13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185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56" tIns="47727" rIns="95456" bIns="47727" numCol="1" anchor="b" anchorCtr="0" compatLnSpc="1">
            <a:prstTxWarp prst="textNoShape">
              <a:avLst/>
            </a:prstTxWarp>
          </a:bodyPr>
          <a:lstStyle>
            <a:lvl1pPr algn="r" defTabSz="955586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fld id="{12580F43-ABB5-46A8-BCFF-500060DBC3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968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56" tIns="47727" rIns="95456" bIns="47727" numCol="1" anchor="t" anchorCtr="0" compatLnSpc="1">
            <a:prstTxWarp prst="textNoShape">
              <a:avLst/>
            </a:prstTxWarp>
          </a:bodyPr>
          <a:lstStyle>
            <a:lvl1pPr defTabSz="955586" eaLnBrk="0" hangingPunct="0">
              <a:defRPr sz="13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56" tIns="47727" rIns="95456" bIns="47727" numCol="1" anchor="t" anchorCtr="0" compatLnSpc="1">
            <a:prstTxWarp prst="textNoShape">
              <a:avLst/>
            </a:prstTxWarp>
          </a:bodyPr>
          <a:lstStyle>
            <a:lvl1pPr algn="r" defTabSz="955586" eaLnBrk="0" hangingPunct="0">
              <a:defRPr sz="13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1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56" tIns="47727" rIns="95456" bIns="4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56" tIns="47727" rIns="95456" bIns="47727" numCol="1" anchor="b" anchorCtr="0" compatLnSpc="1">
            <a:prstTxWarp prst="textNoShape">
              <a:avLst/>
            </a:prstTxWarp>
          </a:bodyPr>
          <a:lstStyle>
            <a:lvl1pPr defTabSz="955586" eaLnBrk="0" hangingPunct="0">
              <a:defRPr sz="1300" b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185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456" tIns="47727" rIns="95456" bIns="47727" numCol="1" anchor="b" anchorCtr="0" compatLnSpc="1">
            <a:prstTxWarp prst="textNoShape">
              <a:avLst/>
            </a:prstTxWarp>
          </a:bodyPr>
          <a:lstStyle>
            <a:lvl1pPr algn="r" defTabSz="955586" eaLnBrk="0" hangingPunct="0">
              <a:defRPr sz="1300" b="0">
                <a:solidFill>
                  <a:schemeClr val="tx1"/>
                </a:solidFill>
              </a:defRPr>
            </a:lvl1pPr>
          </a:lstStyle>
          <a:p>
            <a:fld id="{908611AC-D807-454C-A20E-90F89731338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51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586" eaLnBrk="0" hangingPunct="0"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1pPr>
            <a:lvl2pPr marL="742881" indent="-285724" defTabSz="955586" eaLnBrk="0" hangingPunct="0"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2pPr>
            <a:lvl3pPr marL="1142893" indent="-228579" defTabSz="955586" eaLnBrk="0" hangingPunct="0"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3pPr>
            <a:lvl4pPr marL="1600050" indent="-228579" defTabSz="955586" eaLnBrk="0" hangingPunct="0"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4pPr>
            <a:lvl5pPr marL="2057207" indent="-228579" defTabSz="955586" eaLnBrk="0" hangingPunct="0"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5pPr>
            <a:lvl6pPr marL="2514366" indent="-228579" defTabSz="955586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6pPr>
            <a:lvl7pPr marL="2971523" indent="-228579" defTabSz="955586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7pPr>
            <a:lvl8pPr marL="3428680" indent="-228579" defTabSz="955586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8pPr>
            <a:lvl9pPr marL="3885837" indent="-228579" defTabSz="955586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8C59E54A-A799-4840-8035-552E41DEB232}" type="slidenum">
              <a:rPr lang="de-DE" sz="1300" b="0">
                <a:solidFill>
                  <a:schemeClr val="tx1"/>
                </a:solidFill>
              </a:rPr>
              <a:pPr/>
              <a:t>1</a:t>
            </a:fld>
            <a:endParaRPr lang="de-DE" sz="1300" b="0" dirty="0">
              <a:solidFill>
                <a:schemeClr val="tx1"/>
              </a:solidFill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3968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620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59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l:\marketin\mpc-deutsch-05-99.ppt; </a:t>
            </a:r>
            <a:fld id="{6B6FA149-0E4C-459A-879B-E617187646EE}" type="datetime8">
              <a:rPr lang="de-DE"/>
              <a:pPr/>
              <a:t>15.10.2015 14:46</a:t>
            </a:fld>
            <a:r>
              <a:rPr lang="de-DE"/>
              <a:t>; </a:t>
            </a:r>
          </a:p>
          <a:p>
            <a:r>
              <a:rPr lang="de-DE"/>
              <a:t>© Mummert + Partner Unternehmensberatung AG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6F063-717F-4AA5-98BF-AB2911B84180}" type="slidenum">
              <a:rPr lang="de-DE"/>
              <a:pPr/>
              <a:t>2</a:t>
            </a:fld>
            <a:endParaRPr lang="de-DE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476250"/>
            <a:ext cx="5430837" cy="4071938"/>
          </a:xfrm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338" tIns="48169" rIns="96338" bIns="48169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759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373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942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262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930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680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140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751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17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163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688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682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023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38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07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611AC-D807-454C-A20E-90F89731338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29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EHB_Logo_word_far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33388"/>
            <a:ext cx="26908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57325" y="-452438"/>
            <a:ext cx="184150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it-IT" sz="4000">
              <a:latin typeface="Arial" charset="0"/>
              <a:ea typeface="ＭＳ Ｐゴシック" charset="0"/>
            </a:endParaRP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457200" y="46482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it-IT" sz="4000">
              <a:latin typeface="Arial" charset="0"/>
              <a:ea typeface="ＭＳ Ｐゴシック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533400" y="4114800"/>
            <a:ext cx="815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-36512" y="5037138"/>
            <a:ext cx="9180512" cy="18208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ＭＳ Ｐゴシック" charset="0"/>
            </a:endParaRPr>
          </a:p>
        </p:txBody>
      </p:sp>
      <p:sp>
        <p:nvSpPr>
          <p:cNvPr id="19486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209800"/>
            <a:ext cx="8229600" cy="1676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noProof="0" smtClean="0"/>
              <a:t>{Titel der Präsentation} </a:t>
            </a:r>
            <a:br>
              <a:rPr lang="de-DE" noProof="0" smtClean="0"/>
            </a:br>
            <a:r>
              <a:rPr lang="de-DE" noProof="0" smtClean="0"/>
              <a:t>Arial Bold, 32 Pt, 3 Zeilen möglich</a:t>
            </a:r>
          </a:p>
        </p:txBody>
      </p:sp>
      <p:sp>
        <p:nvSpPr>
          <p:cNvPr id="19487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5257800"/>
            <a:ext cx="8229600" cy="1371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135000"/>
              </a:lnSpc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{Referent} Arial 18 Pt</a:t>
            </a:r>
          </a:p>
          <a:p>
            <a:pPr lvl="0"/>
            <a:r>
              <a:rPr lang="de-DE" noProof="0" smtClean="0"/>
              <a:t>{Veranstaltungsart} Arial 18 Pt</a:t>
            </a:r>
          </a:p>
          <a:p>
            <a:pPr lvl="0"/>
            <a:r>
              <a:rPr lang="de-DE" noProof="0" smtClean="0"/>
              <a:t>{Veranstaltungsort} Arial 18 Pt</a:t>
            </a:r>
          </a:p>
        </p:txBody>
      </p:sp>
    </p:spTree>
    <p:extLst>
      <p:ext uri="{BB962C8B-B14F-4D97-AF65-F5344CB8AC3E}">
        <p14:creationId xmlns:p14="http://schemas.microsoft.com/office/powerpoint/2010/main" val="309686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98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250" y="346075"/>
            <a:ext cx="2082800" cy="57499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346075"/>
            <a:ext cx="6096000" cy="57499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027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793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562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0894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650" y="1484313"/>
            <a:ext cx="4089400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353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825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773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28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6064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9487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4"/>
          <p:cNvSpPr>
            <a:spLocks noChangeArrowheads="1"/>
          </p:cNvSpPr>
          <p:nvPr/>
        </p:nvSpPr>
        <p:spPr bwMode="auto">
          <a:xfrm>
            <a:off x="-36512" y="6477000"/>
            <a:ext cx="9180512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46075"/>
            <a:ext cx="66770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{Folientitel}</a:t>
            </a:r>
            <a:br>
              <a:rPr lang="de-CH" smtClean="0"/>
            </a:br>
            <a:r>
              <a:rPr lang="de-DE" smtClean="0"/>
              <a:t>Arial Bold, 24 Pt, 2 Zeilen möglich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84313"/>
            <a:ext cx="83312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{Text Ebene 1} Arial </a:t>
            </a:r>
            <a:r>
              <a:rPr lang="de-DE" dirty="0" err="1" smtClean="0"/>
              <a:t>Bold</a:t>
            </a:r>
            <a:r>
              <a:rPr lang="de-DE" dirty="0" smtClean="0"/>
              <a:t>, 18 Pt</a:t>
            </a:r>
          </a:p>
          <a:p>
            <a:pPr lvl="1"/>
            <a:r>
              <a:rPr lang="de-DE" dirty="0" smtClean="0"/>
              <a:t>{Text Ebene 2} Arial, 18 Pt</a:t>
            </a:r>
          </a:p>
          <a:p>
            <a:pPr lvl="2"/>
            <a:r>
              <a:rPr lang="de-DE" dirty="0" smtClean="0"/>
              <a:t>{Text Ebene 3} Arial, 15 Pt</a:t>
            </a:r>
          </a:p>
          <a:p>
            <a:pPr lvl="3"/>
            <a:r>
              <a:rPr lang="de-DE" dirty="0" smtClean="0"/>
              <a:t>{Text Ebene 4} Arial 12 Pt</a:t>
            </a:r>
          </a:p>
          <a:p>
            <a:pPr lvl="4"/>
            <a:r>
              <a:rPr lang="de-DE" dirty="0" smtClean="0"/>
              <a:t>{Text Ebene 5} Arial 10 Pt</a:t>
            </a:r>
          </a:p>
        </p:txBody>
      </p:sp>
      <p:sp>
        <p:nvSpPr>
          <p:cNvPr id="1029" name="Rectangle 35"/>
          <p:cNvSpPr>
            <a:spLocks noGrp="1" noChangeArrowheads="1"/>
          </p:cNvSpPr>
          <p:nvPr/>
        </p:nvSpPr>
        <p:spPr bwMode="auto">
          <a:xfrm>
            <a:off x="251520" y="6553200"/>
            <a:ext cx="195875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de-DE" b="0" dirty="0" smtClean="0">
                <a:solidFill>
                  <a:schemeClr val="accent2"/>
                </a:solidFill>
              </a:rPr>
              <a:t>16.11.2011</a:t>
            </a:r>
            <a:r>
              <a:rPr lang="de-DE" b="0" baseline="0" dirty="0" smtClean="0">
                <a:solidFill>
                  <a:schemeClr val="accent2"/>
                </a:solidFill>
              </a:rPr>
              <a:t> / 29.11.2011</a:t>
            </a:r>
            <a:endParaRPr lang="de-DE" b="0" dirty="0">
              <a:solidFill>
                <a:schemeClr val="accent2"/>
              </a:solidFill>
            </a:endParaRPr>
          </a:p>
        </p:txBody>
      </p:sp>
      <p:sp>
        <p:nvSpPr>
          <p:cNvPr id="1030" name="Rectangle 41"/>
          <p:cNvSpPr>
            <a:spLocks noGrp="1" noChangeArrowheads="1"/>
          </p:cNvSpPr>
          <p:nvPr/>
        </p:nvSpPr>
        <p:spPr bwMode="auto">
          <a:xfrm>
            <a:off x="60960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de-CH" b="0" dirty="0" smtClean="0">
                <a:solidFill>
                  <a:schemeClr val="bg1"/>
                </a:solidFill>
              </a:rPr>
              <a:t>Weiterbildung</a:t>
            </a:r>
            <a:r>
              <a:rPr lang="de-CH" b="0" baseline="0" dirty="0" smtClean="0">
                <a:solidFill>
                  <a:schemeClr val="bg1"/>
                </a:solidFill>
              </a:rPr>
              <a:t> </a:t>
            </a:r>
            <a:r>
              <a:rPr lang="de-CH" b="0" baseline="0" dirty="0" err="1" smtClean="0">
                <a:solidFill>
                  <a:schemeClr val="bg1"/>
                </a:solidFill>
              </a:rPr>
              <a:t>BiVo</a:t>
            </a:r>
            <a:r>
              <a:rPr lang="de-CH" b="0" baseline="0" dirty="0" smtClean="0">
                <a:solidFill>
                  <a:schemeClr val="bg1"/>
                </a:solidFill>
              </a:rPr>
              <a:t> 2012</a:t>
            </a:r>
            <a:endParaRPr lang="de-CH" b="0" dirty="0">
              <a:solidFill>
                <a:schemeClr val="bg1"/>
              </a:solidFill>
            </a:endParaRPr>
          </a:p>
        </p:txBody>
      </p:sp>
      <p:sp>
        <p:nvSpPr>
          <p:cNvPr id="1031" name="Rectangle 45"/>
          <p:cNvSpPr>
            <a:spLocks noGrp="1" noChangeArrowheads="1"/>
          </p:cNvSpPr>
          <p:nvPr/>
        </p:nvSpPr>
        <p:spPr bwMode="auto">
          <a:xfrm>
            <a:off x="8229600" y="6543675"/>
            <a:ext cx="533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715E4F2C-183F-4C31-B5BA-1232D97D637A}" type="slidenum">
              <a:rPr lang="de-DE" b="0">
                <a:solidFill>
                  <a:schemeClr val="hlink"/>
                </a:solidFill>
              </a:rPr>
              <a:pPr algn="r" eaLnBrk="0" hangingPunct="0"/>
              <a:t>‹Nr.›</a:t>
            </a:fld>
            <a:r>
              <a:rPr lang="de-DE" b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1032" name="Picture 46" descr="EHB_Logo_word_farb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3375"/>
            <a:ext cx="1397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5"/>
          <p:cNvSpPr>
            <a:spLocks noGrp="1" noChangeArrowheads="1"/>
          </p:cNvSpPr>
          <p:nvPr userDrawn="1"/>
        </p:nvSpPr>
        <p:spPr bwMode="auto">
          <a:xfrm>
            <a:off x="2123728" y="6543675"/>
            <a:ext cx="397227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de-DE" b="0" dirty="0" err="1" smtClean="0">
                <a:solidFill>
                  <a:schemeClr val="accent2"/>
                </a:solidFill>
              </a:rPr>
              <a:t>sylvia</a:t>
            </a:r>
            <a:r>
              <a:rPr lang="de-DE" b="0" dirty="0" smtClean="0">
                <a:solidFill>
                  <a:schemeClr val="accent2"/>
                </a:solidFill>
              </a:rPr>
              <a:t> </a:t>
            </a:r>
            <a:r>
              <a:rPr lang="de-DE" b="0" dirty="0" err="1" smtClean="0">
                <a:solidFill>
                  <a:schemeClr val="accent2"/>
                </a:solidFill>
              </a:rPr>
              <a:t>neidhöfer</a:t>
            </a:r>
            <a:endParaRPr lang="de-DE" b="0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ctrTitle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Weiterbildungstagung</a:t>
            </a:r>
            <a:b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CH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Atelier </a:t>
            </a:r>
            <a:r>
              <a:rPr lang="de-CH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Vertiefen und Vernetzen (V&amp;V)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5200672"/>
            <a:ext cx="8229600" cy="13001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de-CH" dirty="0" smtClean="0"/>
              <a:t>Sylvia Neidhöfer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de-CH" dirty="0" smtClean="0"/>
              <a:t>Weiterbildungstagung </a:t>
            </a:r>
            <a:r>
              <a:rPr lang="de-CH" dirty="0" err="1" smtClean="0"/>
              <a:t>BiVo</a:t>
            </a:r>
            <a:r>
              <a:rPr lang="de-CH" dirty="0" smtClean="0"/>
              <a:t> Kauffrau/Kaufmann EFZ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de-CH" dirty="0" smtClean="0"/>
              <a:t>Veranstaltungsorte: 16. Nov. in OLTEN/ 29. Nov. in ZÜRICH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Entstehung V&amp;V (3/3)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428736"/>
            <a:ext cx="8155016" cy="485778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Hinweise aus den Bildungsplangruppen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b="0" dirty="0" smtClean="0"/>
              <a:t>Risiko der Konkurrenzierung der </a:t>
            </a:r>
            <a:r>
              <a:rPr lang="de-CH" sz="2000" b="0" dirty="0" err="1" smtClean="0"/>
              <a:t>PE‘s</a:t>
            </a:r>
            <a:endParaRPr lang="de-CH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b="0" dirty="0" smtClean="0"/>
              <a:t>Keine </a:t>
            </a:r>
            <a:r>
              <a:rPr lang="de-CH" sz="2000" b="0" dirty="0" err="1" smtClean="0"/>
              <a:t>branchengruppenspezifische</a:t>
            </a:r>
            <a:r>
              <a:rPr lang="de-CH" sz="2000" b="0" dirty="0" smtClean="0"/>
              <a:t> Ausrichtung, rein schulisches Element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b="0" dirty="0" smtClean="0"/>
              <a:t>Prüfung Lernortkooperation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b="0" dirty="0" smtClean="0"/>
              <a:t>Basis: schulische, semesterweise Leistungsziele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b="0" dirty="0" smtClean="0"/>
              <a:t>Berücksichtigung wirtschaftlicher Themen (Bereich W&amp;G, vernetzt mit IKA und LS)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b="0" dirty="0" smtClean="0"/>
              <a:t>Förderung von Methoden- und Sozialkompetenzen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b="0" dirty="0" smtClean="0"/>
              <a:t>Stufengerechte Vernetzung und Anwendungsorientierung mit Transferwirkung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de-DE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Endergebnis der Reform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484313"/>
            <a:ext cx="8226454" cy="461168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V&amp;V als separates </a:t>
            </a:r>
            <a:r>
              <a:rPr lang="de-DE" dirty="0" err="1" smtClean="0"/>
              <a:t>Lerngefäss</a:t>
            </a:r>
            <a:r>
              <a:rPr lang="de-DE" dirty="0" smtClean="0"/>
              <a:t> mit 80 Bruttolektionen in der Stundentafel</a:t>
            </a:r>
          </a:p>
          <a:p>
            <a:pPr>
              <a:buNone/>
            </a:pPr>
            <a:endParaRPr lang="de-DE" b="0" dirty="0" smtClean="0"/>
          </a:p>
          <a:p>
            <a:pPr marL="271463" lvl="1" indent="-271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Schulinnovation</a:t>
            </a:r>
          </a:p>
          <a:p>
            <a:pPr marL="271463" lvl="1" indent="-271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Alternative zu Branche und Firma</a:t>
            </a:r>
          </a:p>
          <a:p>
            <a:pPr marL="271463" lvl="1" indent="-271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Ersatz bisheriger Ausbildungseinheiten</a:t>
            </a:r>
          </a:p>
          <a:p>
            <a:pPr marL="271463" lvl="1" indent="-271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Organisation durch Berufsfachschulen</a:t>
            </a:r>
          </a:p>
          <a:p>
            <a:pPr marL="271463" lvl="1" indent="-271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Positionsnote</a:t>
            </a:r>
          </a:p>
          <a:p>
            <a:pPr lvl="1"/>
            <a:endParaRPr lang="de-DE" dirty="0" smtClean="0"/>
          </a:p>
          <a:p>
            <a:endParaRPr lang="sv-SE" b="0" dirty="0" smtClean="0"/>
          </a:p>
          <a:p>
            <a:endParaRPr lang="de-DE" dirty="0" smtClean="0"/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1" name="Freeform 3"/>
          <p:cNvSpPr>
            <a:spLocks/>
          </p:cNvSpPr>
          <p:nvPr/>
        </p:nvSpPr>
        <p:spPr bwMode="auto">
          <a:xfrm>
            <a:off x="381000" y="1066800"/>
            <a:ext cx="5562600" cy="452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0"/>
              </a:cxn>
              <a:cxn ang="0">
                <a:pos x="58" y="1829"/>
              </a:cxn>
              <a:cxn ang="0">
                <a:pos x="3509" y="1829"/>
              </a:cxn>
              <a:cxn ang="0">
                <a:pos x="3509" y="2117"/>
              </a:cxn>
              <a:cxn ang="0">
                <a:pos x="64" y="2116"/>
              </a:cxn>
              <a:cxn ang="0">
                <a:pos x="64" y="2854"/>
              </a:cxn>
              <a:cxn ang="0">
                <a:pos x="40" y="2855"/>
              </a:cxn>
              <a:cxn ang="0">
                <a:pos x="40" y="2229"/>
              </a:cxn>
              <a:cxn ang="0">
                <a:pos x="0" y="2227"/>
              </a:cxn>
              <a:cxn ang="0">
                <a:pos x="0" y="0"/>
              </a:cxn>
            </a:cxnLst>
            <a:rect l="0" t="0" r="r" b="b"/>
            <a:pathLst>
              <a:path w="3509" h="2855">
                <a:moveTo>
                  <a:pt x="0" y="0"/>
                </a:moveTo>
                <a:lnTo>
                  <a:pt x="58" y="0"/>
                </a:lnTo>
                <a:lnTo>
                  <a:pt x="58" y="1829"/>
                </a:lnTo>
                <a:lnTo>
                  <a:pt x="3509" y="1829"/>
                </a:lnTo>
                <a:lnTo>
                  <a:pt x="3509" y="2117"/>
                </a:lnTo>
                <a:lnTo>
                  <a:pt x="64" y="2116"/>
                </a:lnTo>
                <a:lnTo>
                  <a:pt x="64" y="2854"/>
                </a:lnTo>
                <a:lnTo>
                  <a:pt x="40" y="2855"/>
                </a:lnTo>
                <a:lnTo>
                  <a:pt x="40" y="2229"/>
                </a:lnTo>
                <a:lnTo>
                  <a:pt x="0" y="2227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31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357158" y="3929066"/>
            <a:ext cx="471490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Zielsetzungen V&amp;V</a:t>
            </a:r>
          </a:p>
        </p:txBody>
      </p:sp>
      <p:pic>
        <p:nvPicPr>
          <p:cNvPr id="10" name="Grafik 17" descr="vernetzen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4714908" cy="241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Zielsetzungen V&amp;V (1/5)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571612"/>
            <a:ext cx="8331200" cy="452438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b="0" dirty="0" smtClean="0"/>
              <a:t>Die Module V&amp;V bieten ein Lern-, Arbeits- und </a:t>
            </a:r>
            <a:r>
              <a:rPr lang="de-DE" sz="2000" b="0" dirty="0" err="1" smtClean="0"/>
              <a:t>Beurteilungsgefäss</a:t>
            </a:r>
            <a:r>
              <a:rPr lang="de-DE" sz="2000" b="0" dirty="0" smtClean="0"/>
              <a:t> mit folgendem Zweck: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0" dirty="0" smtClean="0"/>
              <a:t>Förderung einer ganzheitlichen, problem- und handlungsorientierten Arbeitsweise der Lernenden.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0" dirty="0" smtClean="0"/>
              <a:t>Aufbau von Kompetenzen im Hinblick auf die Selbstständige Arbeit (SA).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0" dirty="0" smtClean="0"/>
              <a:t>Bei der Wahl der Sachthemen bzw. der leitenden Problem-</a:t>
            </a:r>
            <a:r>
              <a:rPr lang="de-DE" sz="2000" b="0" dirty="0" err="1" smtClean="0"/>
              <a:t>stellungen</a:t>
            </a:r>
            <a:r>
              <a:rPr lang="de-DE" sz="2000" b="0" dirty="0" smtClean="0"/>
              <a:t>, im Lehr- Lern-Arrangement wie auch in der Art des Beurteilungsverfahrens ist auf folgende Aspekte Wert zu legen:</a:t>
            </a:r>
          </a:p>
          <a:p>
            <a:pPr>
              <a:buNone/>
            </a:pPr>
            <a:r>
              <a:rPr lang="sv-SE" sz="2000" b="0" dirty="0" smtClean="0"/>
              <a:t>	</a:t>
            </a:r>
            <a:r>
              <a:rPr lang="sv-SE" sz="2000" i="1" dirty="0" smtClean="0"/>
              <a:t>Ausführungsbestimmungen auf Folgeseite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 smtClean="0"/>
          </a:p>
          <a:p>
            <a:endParaRPr lang="sv-SE" sz="2000" b="0" dirty="0" smtClean="0"/>
          </a:p>
          <a:p>
            <a:endParaRPr lang="de-DE" sz="2000" b="0" dirty="0" smtClean="0"/>
          </a:p>
          <a:p>
            <a:pPr marL="0" indent="0">
              <a:buNone/>
            </a:pPr>
            <a:endParaRPr lang="de-CH" sz="2000" b="0" dirty="0" smtClean="0"/>
          </a:p>
          <a:p>
            <a:endParaRPr lang="de-CH" sz="2000" b="0" dirty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Zielsetzungen V&amp;V (2/5)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44" y="1000108"/>
            <a:ext cx="8512206" cy="5095892"/>
          </a:xfrm>
        </p:spPr>
        <p:txBody>
          <a:bodyPr/>
          <a:lstStyle/>
          <a:p>
            <a:pPr>
              <a:buNone/>
            </a:pPr>
            <a:r>
              <a:rPr lang="sv-SE" sz="2000" i="1" dirty="0" smtClean="0"/>
              <a:t>Ausführungsbestimmungen Seite 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 smtClean="0"/>
          </a:p>
          <a:p>
            <a:endParaRPr lang="sv-SE" sz="2000" b="0" dirty="0" smtClean="0"/>
          </a:p>
          <a:p>
            <a:endParaRPr lang="de-DE" sz="2000" b="0" dirty="0" smtClean="0"/>
          </a:p>
          <a:p>
            <a:pPr marL="0" indent="0">
              <a:buNone/>
            </a:pPr>
            <a:endParaRPr lang="de-CH" sz="2000" b="0" dirty="0" smtClean="0"/>
          </a:p>
          <a:p>
            <a:endParaRPr lang="de-CH" sz="2000" b="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5720" y="1357298"/>
          <a:ext cx="8715436" cy="5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kument" r:id="rId5" imgW="7905830" imgH="4862899" progId="Word.Document.12">
                  <p:embed/>
                </p:oleObj>
              </mc:Choice>
              <mc:Fallback>
                <p:oleObj name="Dokument" r:id="rId5" imgW="7905830" imgH="486289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357298"/>
                        <a:ext cx="8715436" cy="509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Zielsetzungen V&amp;V (3/5)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484313"/>
            <a:ext cx="8155016" cy="46116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Zielsetzungen IKA</a:t>
            </a:r>
          </a:p>
          <a:p>
            <a:pPr marL="0" indent="0">
              <a:buNone/>
            </a:pPr>
            <a:r>
              <a:rPr lang="de-DE" sz="2000" b="0" dirty="0" smtClean="0"/>
              <a:t>Fördern und Stärken von grundlegenden Fähigkeiten im Bereich der folgenden </a:t>
            </a:r>
            <a:r>
              <a:rPr lang="de-DE" sz="2000" b="0" dirty="0" err="1" smtClean="0"/>
              <a:t>betriebsrelevanten</a:t>
            </a:r>
            <a:r>
              <a:rPr lang="de-DE" sz="2000" b="0" dirty="0" smtClean="0"/>
              <a:t> Prozesse (Richtziele im Betrieb gemäss Bildungsplan)</a:t>
            </a:r>
          </a:p>
          <a:p>
            <a:pPr>
              <a:buNone/>
            </a:pPr>
            <a:r>
              <a:rPr lang="de-DE" sz="2000" b="0" dirty="0" smtClean="0"/>
              <a:t>	1.1.2 Aufträge abwickeln</a:t>
            </a:r>
          </a:p>
          <a:p>
            <a:pPr>
              <a:buNone/>
            </a:pPr>
            <a:r>
              <a:rPr lang="de-DE" sz="2000" b="0" dirty="0" smtClean="0"/>
              <a:t>	1.1.7 Administrative und organisatorische Tätigkeiten ausüben</a:t>
            </a:r>
            <a:endParaRPr lang="sv-SE" sz="2000" b="0" dirty="0" smtClean="0"/>
          </a:p>
          <a:p>
            <a:pPr>
              <a:buNone/>
            </a:pPr>
            <a:endParaRPr lang="sv-SE" b="0" dirty="0" smtClean="0"/>
          </a:p>
          <a:p>
            <a:pPr>
              <a:buNone/>
            </a:pPr>
            <a:r>
              <a:rPr lang="sv-SE" dirty="0" smtClean="0"/>
              <a:t>Zielsetzungen LS</a:t>
            </a:r>
          </a:p>
          <a:p>
            <a:pPr marL="0" indent="0">
              <a:buNone/>
            </a:pPr>
            <a:r>
              <a:rPr lang="de-DE" sz="2000" b="0" dirty="0" smtClean="0"/>
              <a:t>Fördern und Stärken von Fähigkeiten im Bereich der Kommunikation mit Kunden (betriebliches Richtziel 1.1.1, Kunden beraten) und anderen Anspruchsgruppen einer Unternehmung. </a:t>
            </a:r>
            <a:endParaRPr lang="sv-SE" sz="2000" b="0" dirty="0" smtClean="0"/>
          </a:p>
          <a:p>
            <a:pPr>
              <a:buNone/>
            </a:pPr>
            <a:endParaRPr lang="sv-SE" b="0" dirty="0" smtClean="0"/>
          </a:p>
          <a:p>
            <a:endParaRPr lang="de-DE" b="0" dirty="0" smtClean="0"/>
          </a:p>
          <a:p>
            <a:pPr marL="0" indent="0">
              <a:buNone/>
            </a:pPr>
            <a:endParaRPr lang="de-CH" b="0" dirty="0" smtClean="0"/>
          </a:p>
          <a:p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Zielsetzungen V&amp;V (4/5)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484313"/>
            <a:ext cx="8155016" cy="46116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Zielsetzungen W&amp;G</a:t>
            </a:r>
          </a:p>
          <a:p>
            <a:pPr>
              <a:buNone/>
            </a:pPr>
            <a:endParaRPr lang="de-DE" b="0" dirty="0" smtClean="0"/>
          </a:p>
          <a:p>
            <a:pPr>
              <a:buNone/>
            </a:pPr>
            <a:r>
              <a:rPr lang="de-DE" b="0" dirty="0" smtClean="0"/>
              <a:t>Fördern und Stärken der folgenden Fähigkeiten:</a:t>
            </a:r>
          </a:p>
          <a:p>
            <a:r>
              <a:rPr lang="de-DE" sz="2000" b="0" dirty="0" smtClean="0"/>
              <a:t>Erkennen und Einordnen von grundlegenden </a:t>
            </a:r>
            <a:r>
              <a:rPr lang="de-DE" sz="2000" b="0" dirty="0" err="1" smtClean="0"/>
              <a:t>betriebswirt-schaftlichen</a:t>
            </a:r>
            <a:r>
              <a:rPr lang="de-DE" sz="2000" b="0" dirty="0" smtClean="0"/>
              <a:t> Problemen und Fragestellungen;</a:t>
            </a:r>
          </a:p>
          <a:p>
            <a:r>
              <a:rPr lang="de-DE" sz="2000" b="0" dirty="0" smtClean="0"/>
              <a:t>Formulieren von typischen unternehmerischen Problemstellungen und Zielkonflikten;</a:t>
            </a:r>
          </a:p>
          <a:p>
            <a:r>
              <a:rPr lang="de-DE" sz="2000" b="0" dirty="0" smtClean="0"/>
              <a:t>Erarbeiten von Lösungen zu unternehmerischen Problemstellungen in den Bereichen Anspruchsgruppen, Strategie, Organisation, Marketing, Personal und Finanzierung;</a:t>
            </a:r>
          </a:p>
          <a:p>
            <a:r>
              <a:rPr lang="de-DE" sz="2000" b="0" dirty="0" smtClean="0"/>
              <a:t>Beurteilen von Lösungen zu diesen unternehmerischen Problem-</a:t>
            </a:r>
            <a:r>
              <a:rPr lang="de-DE" sz="2000" b="0" dirty="0" err="1" smtClean="0"/>
              <a:t>stellungen</a:t>
            </a:r>
            <a:r>
              <a:rPr lang="de-DE" sz="2000" b="0" dirty="0" smtClean="0"/>
              <a:t> anhand vorgegebener oder selbst entworfener Kriterien</a:t>
            </a:r>
            <a:r>
              <a:rPr lang="de-DE" sz="2000" dirty="0" smtClean="0"/>
              <a:t>.</a:t>
            </a:r>
            <a:endParaRPr lang="de-DE" sz="2000" b="0" dirty="0" smtClean="0"/>
          </a:p>
          <a:p>
            <a:pPr marL="0" indent="0">
              <a:buNone/>
            </a:pPr>
            <a:endParaRPr lang="de-CH" sz="1800" b="0" dirty="0" smtClean="0"/>
          </a:p>
          <a:p>
            <a:endParaRPr lang="de-CH" sz="1800" b="0" dirty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Zielsetzungen V&amp;V (5/5)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714488"/>
            <a:ext cx="8072494" cy="438151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i="1" dirty="0" smtClean="0"/>
              <a:t>Das Lerngefäss V&amp;V soll </a:t>
            </a:r>
            <a:r>
              <a:rPr lang="sv-SE" i="1" u="sng" dirty="0" smtClean="0">
                <a:solidFill>
                  <a:srgbClr val="FF0000"/>
                </a:solidFill>
              </a:rPr>
              <a:t>nicht</a:t>
            </a:r>
            <a:endParaRPr lang="sv-SE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b="0" i="1" dirty="0" smtClean="0"/>
              <a:t>direkt auf die Anwendbarkeit in der betrieblichen Praxis ausgerichtet werden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b="0" i="1" dirty="0" smtClean="0"/>
              <a:t>den Leistungszielkatalog gegenüber den Lernbereichen des Regelunterrichts ausweiten</a:t>
            </a:r>
          </a:p>
          <a:p>
            <a:pPr>
              <a:buNone/>
            </a:pPr>
            <a:endParaRPr lang="sv-SE" b="0" dirty="0" smtClean="0"/>
          </a:p>
          <a:p>
            <a:endParaRPr lang="de-DE" b="0" dirty="0" smtClean="0"/>
          </a:p>
          <a:p>
            <a:pPr marL="0" indent="0">
              <a:buNone/>
            </a:pPr>
            <a:endParaRPr lang="de-CH" b="0" dirty="0" smtClean="0"/>
          </a:p>
          <a:p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Kurzcharakteristik V&amp;V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484313"/>
            <a:ext cx="8143932" cy="4611687"/>
          </a:xfrm>
        </p:spPr>
        <p:txBody>
          <a:bodyPr/>
          <a:lstStyle/>
          <a:p>
            <a:pPr marL="0" indent="0">
              <a:buNone/>
            </a:pP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Nachfolgemodell der Ausbildungseinheiten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Fokus auf wirtschaftliche Themata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Hohe Komplexität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Starker Praxisbezug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Exemplarischer Charakter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Förderung von Fach-, Methoden- und Sozial-</a:t>
            </a:r>
            <a:r>
              <a:rPr lang="de-DE" b="0" dirty="0" err="1" smtClean="0"/>
              <a:t>kompetenzen</a:t>
            </a:r>
            <a:endParaRPr lang="de-DE" b="0" dirty="0" smtClean="0"/>
          </a:p>
          <a:p>
            <a:endParaRPr lang="sv-SE" b="0" dirty="0" smtClean="0"/>
          </a:p>
          <a:p>
            <a:endParaRPr lang="de-DE" dirty="0" smtClean="0"/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1" name="Freeform 3"/>
          <p:cNvSpPr>
            <a:spLocks/>
          </p:cNvSpPr>
          <p:nvPr/>
        </p:nvSpPr>
        <p:spPr bwMode="auto">
          <a:xfrm>
            <a:off x="381000" y="1066800"/>
            <a:ext cx="5562600" cy="452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0"/>
              </a:cxn>
              <a:cxn ang="0">
                <a:pos x="58" y="1829"/>
              </a:cxn>
              <a:cxn ang="0">
                <a:pos x="3509" y="1829"/>
              </a:cxn>
              <a:cxn ang="0">
                <a:pos x="3509" y="2117"/>
              </a:cxn>
              <a:cxn ang="0">
                <a:pos x="64" y="2116"/>
              </a:cxn>
              <a:cxn ang="0">
                <a:pos x="64" y="2854"/>
              </a:cxn>
              <a:cxn ang="0">
                <a:pos x="40" y="2855"/>
              </a:cxn>
              <a:cxn ang="0">
                <a:pos x="40" y="2229"/>
              </a:cxn>
              <a:cxn ang="0">
                <a:pos x="0" y="2227"/>
              </a:cxn>
              <a:cxn ang="0">
                <a:pos x="0" y="0"/>
              </a:cxn>
            </a:cxnLst>
            <a:rect l="0" t="0" r="r" b="b"/>
            <a:pathLst>
              <a:path w="3509" h="2855">
                <a:moveTo>
                  <a:pt x="0" y="0"/>
                </a:moveTo>
                <a:lnTo>
                  <a:pt x="58" y="0"/>
                </a:lnTo>
                <a:lnTo>
                  <a:pt x="58" y="1829"/>
                </a:lnTo>
                <a:lnTo>
                  <a:pt x="3509" y="1829"/>
                </a:lnTo>
                <a:lnTo>
                  <a:pt x="3509" y="2117"/>
                </a:lnTo>
                <a:lnTo>
                  <a:pt x="64" y="2116"/>
                </a:lnTo>
                <a:lnTo>
                  <a:pt x="64" y="2854"/>
                </a:lnTo>
                <a:lnTo>
                  <a:pt x="40" y="2855"/>
                </a:lnTo>
                <a:lnTo>
                  <a:pt x="40" y="2229"/>
                </a:lnTo>
                <a:lnTo>
                  <a:pt x="0" y="2227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31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357158" y="3929066"/>
            <a:ext cx="471490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Entwicklung Musterbeispiel</a:t>
            </a:r>
          </a:p>
        </p:txBody>
      </p:sp>
      <p:pic>
        <p:nvPicPr>
          <p:cNvPr id="10" name="Grafik 17" descr="vernetzen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4714908" cy="241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22" name="Picture 2" descr="M5Hel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066800"/>
            <a:ext cx="5086376" cy="5029200"/>
          </a:xfrm>
          <a:prstGeom prst="rect">
            <a:avLst/>
          </a:prstGeom>
          <a:noFill/>
        </p:spPr>
      </p:pic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939800"/>
            <a:ext cx="5072098" cy="5029200"/>
          </a:xfrm>
        </p:spPr>
        <p:txBody>
          <a:bodyPr/>
          <a:lstStyle/>
          <a:p>
            <a:pPr marL="301625" indent="-301625">
              <a:lnSpc>
                <a:spcPct val="100000"/>
              </a:lnSpc>
              <a:spcAft>
                <a:spcPct val="40000"/>
              </a:spcAft>
              <a:tabLst>
                <a:tab pos="285750" algn="l"/>
                <a:tab pos="857250" algn="l"/>
              </a:tabLst>
            </a:pPr>
            <a:endParaRPr lang="de-DE" sz="2400" dirty="0">
              <a:solidFill>
                <a:srgbClr val="B2B2B2"/>
              </a:solidFill>
            </a:endParaRPr>
          </a:p>
          <a:p>
            <a:pPr marL="714375" lvl="1" indent="-222250"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Wingdings" pitchFamily="2" charset="2"/>
              <a:buNone/>
              <a:tabLst>
                <a:tab pos="285750" algn="l"/>
                <a:tab pos="857250" algn="l"/>
              </a:tabLst>
            </a:pPr>
            <a:r>
              <a:rPr lang="de-CH" b="1" dirty="0"/>
              <a:t>Inhalt</a:t>
            </a:r>
            <a:endParaRPr lang="de-DE" dirty="0"/>
          </a:p>
          <a:p>
            <a:pPr marL="714375" lvl="1" indent="-2222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285750" algn="l"/>
                <a:tab pos="857250" algn="l"/>
              </a:tabLst>
            </a:pPr>
            <a:r>
              <a:rPr lang="de-CH" sz="1800" b="1" dirty="0" smtClean="0"/>
              <a:t>Programm</a:t>
            </a:r>
          </a:p>
          <a:p>
            <a:pPr marL="714375" lvl="1" indent="-22225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tabLst>
                <a:tab pos="285750" algn="l"/>
                <a:tab pos="857250" algn="l"/>
              </a:tabLst>
            </a:pPr>
            <a:r>
              <a:rPr lang="de-CH" sz="1800" dirty="0" smtClean="0"/>
              <a:t>Zielsetzungen des Ateliers</a:t>
            </a:r>
          </a:p>
          <a:p>
            <a:pPr marL="714375" lvl="1" indent="-22225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tabLst>
                <a:tab pos="285750" algn="l"/>
                <a:tab pos="857250" algn="l"/>
              </a:tabLst>
            </a:pPr>
            <a:r>
              <a:rPr lang="de-CH" sz="1800" dirty="0" smtClean="0"/>
              <a:t>Programm Atelier</a:t>
            </a:r>
          </a:p>
          <a:p>
            <a:pPr marL="714375" lvl="1" indent="-22225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tabLst>
                <a:tab pos="285750" algn="l"/>
                <a:tab pos="857250" algn="l"/>
              </a:tabLst>
            </a:pPr>
            <a:r>
              <a:rPr lang="de-CH" sz="1800" dirty="0" smtClean="0"/>
              <a:t>Ausgangslage und Ergebnis der Reform</a:t>
            </a:r>
          </a:p>
          <a:p>
            <a:pPr marL="714375" lvl="1" indent="-22225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tabLst>
                <a:tab pos="285750" algn="l"/>
                <a:tab pos="857250" algn="l"/>
              </a:tabLst>
            </a:pPr>
            <a:r>
              <a:rPr lang="de-CH" sz="1800" dirty="0" smtClean="0"/>
              <a:t>Zielsetzungen für das Lerngefäss</a:t>
            </a:r>
            <a:endParaRPr lang="de-CH" sz="1800" dirty="0"/>
          </a:p>
          <a:p>
            <a:pPr marL="714375" lvl="1" indent="-222250">
              <a:lnSpc>
                <a:spcPct val="120000"/>
              </a:lnSpc>
              <a:spcBef>
                <a:spcPts val="500"/>
              </a:spcBef>
              <a:spcAft>
                <a:spcPts val="400"/>
              </a:spcAft>
              <a:tabLst>
                <a:tab pos="285750" algn="l"/>
                <a:tab pos="857250" algn="l"/>
              </a:tabLst>
            </a:pPr>
            <a:r>
              <a:rPr lang="de-CH" sz="1800" dirty="0" smtClean="0"/>
              <a:t>Entwicklung Musterbeispiel „Mobilität“ </a:t>
            </a:r>
            <a:endParaRPr lang="de-CH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Entwicklung V&amp;V-Module</a:t>
            </a: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2359543"/>
            <a:ext cx="8331200" cy="385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57158" y="1357298"/>
            <a:ext cx="8462992" cy="445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Projektbeschrieb zur Entwicklung</a:t>
            </a:r>
            <a:r>
              <a:rPr kumimoji="0" lang="de-CH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von Modulen V&amp;V während Reform </a:t>
            </a:r>
            <a:r>
              <a:rPr kumimoji="0" lang="de-CH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(16. April 2010)</a:t>
            </a:r>
            <a:endParaRPr kumimoji="0" lang="de-CH" sz="24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Ergebnisse Projektauftrag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484313"/>
            <a:ext cx="8226454" cy="46116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de-CH" dirty="0" smtClean="0"/>
              <a:t>Im Rahmen Reform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Vision: „Lehrmittel“ mit 10 Modulen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Entwurf von einem Musterbeispiel (Mobilität)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eLearning mit Videosequenzen, Tonkonserven,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eLearning mit Zusatzmaterialien, Links,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b="0" dirty="0" smtClean="0"/>
              <a:t>ggf. bewährte </a:t>
            </a:r>
            <a:r>
              <a:rPr lang="de-DE" b="0" dirty="0" err="1" smtClean="0"/>
              <a:t>AE‘s</a:t>
            </a:r>
            <a:r>
              <a:rPr lang="de-DE" b="0" dirty="0" smtClean="0"/>
              <a:t> der Berufsfachschulen weiter einsetzbar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i="1" dirty="0" smtClean="0"/>
              <a:t>Nicht aber: </a:t>
            </a:r>
            <a:r>
              <a:rPr lang="de-CH" sz="2000" i="1" dirty="0" err="1" smtClean="0"/>
              <a:t>Validerung</a:t>
            </a:r>
            <a:r>
              <a:rPr lang="de-CH" sz="2000" i="1" dirty="0" smtClean="0"/>
              <a:t> des Musterbeispiels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v-SE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CH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1" descr="Anteil der Erwerbstätigen in den Wirtschaftssektoren nach Grossregionen. 2003, Jahresmitte, Inlandkonzept, in 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1534074275"/>
            <a:ext cx="4876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857488" y="1939814"/>
            <a:ext cx="600075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 smtClean="0">
                <a:ea typeface="Calibri" pitchFamily="34" charset="0"/>
                <a:cs typeface="Arial" charset="0"/>
              </a:rPr>
              <a:t>Das V&amp;V-Modul umfasst ca</a:t>
            </a:r>
            <a:r>
              <a:rPr lang="de-DE" sz="2000" b="0" dirty="0">
                <a:ea typeface="Calibri" pitchFamily="34" charset="0"/>
                <a:cs typeface="Arial" charset="0"/>
              </a:rPr>
              <a:t>. 15 Unterrichtslektionen (netto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).</a:t>
            </a:r>
            <a:endParaRPr lang="de-DE" sz="2000" b="0" dirty="0">
              <a:ea typeface="Calibri" pitchFamily="34" charset="0"/>
              <a:cs typeface="Arial" charset="0"/>
            </a:endParaRP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 smtClean="0">
                <a:ea typeface="Calibri" pitchFamily="34" charset="0"/>
                <a:cs typeface="Arial" charset="0"/>
              </a:rPr>
              <a:t>V&amp;V beginnt </a:t>
            </a:r>
            <a:r>
              <a:rPr lang="de-DE" sz="2000" b="0" dirty="0">
                <a:ea typeface="Calibri" pitchFamily="34" charset="0"/>
                <a:cs typeface="Arial" charset="0"/>
              </a:rPr>
              <a:t>im 3. 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Semester.</a:t>
            </a:r>
            <a:endParaRPr lang="de-DE" sz="2000" b="0" dirty="0">
              <a:ea typeface="Calibri" pitchFamily="34" charset="0"/>
              <a:cs typeface="Arial" charset="0"/>
            </a:endParaRP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 smtClean="0">
                <a:ea typeface="Calibri" pitchFamily="34" charset="0"/>
                <a:cs typeface="Arial" charset="0"/>
              </a:rPr>
              <a:t>Das V&amp;V-Modul </a:t>
            </a:r>
            <a:r>
              <a:rPr lang="de-DE" sz="2000" b="0" dirty="0">
                <a:ea typeface="Calibri" pitchFamily="34" charset="0"/>
                <a:cs typeface="Arial" charset="0"/>
              </a:rPr>
              <a:t>fordert 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und </a:t>
            </a:r>
            <a:r>
              <a:rPr lang="de-DE" sz="2000" b="0" dirty="0">
                <a:ea typeface="Calibri" pitchFamily="34" charset="0"/>
                <a:cs typeface="Arial" charset="0"/>
              </a:rPr>
              <a:t>fördert nicht nur fachspezifische Kompetenzen, sondern auch Methoden-, Sozial- und 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Selbstkompetenzen</a:t>
            </a:r>
            <a:r>
              <a:rPr lang="de-DE" sz="2000" b="0" dirty="0">
                <a:ea typeface="Calibri" pitchFamily="34" charset="0"/>
                <a:cs typeface="Arial" charset="0"/>
              </a:rPr>
              <a:t>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>
                <a:ea typeface="Calibri" pitchFamily="34" charset="0"/>
                <a:cs typeface="Arial" charset="0"/>
              </a:rPr>
              <a:t>Die Themen entstammen vorwiegend dem Fachbereich Wirtschaft &amp; Gesellschaft und werden durch Kenntnisse aus der ersten Landessprache und Informatik, Kommunikation und Administration (= IKA) ergänzt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.</a:t>
            </a:r>
            <a:endParaRPr lang="de-DE" sz="2000" b="0" dirty="0">
              <a:ea typeface="Calibri" pitchFamily="34" charset="0"/>
              <a:cs typeface="Arial" charset="0"/>
            </a:endParaRPr>
          </a:p>
        </p:txBody>
      </p:sp>
      <p:pic>
        <p:nvPicPr>
          <p:cNvPr id="4102" name="Grafik 17" descr="vernetze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71750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Leitlinien* für die Entwicklung des Musterbeispiels Mobilität (1/4)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28596" y="6215082"/>
            <a:ext cx="4786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/>
              <a:t>* entwickelt in der Arbeitsgruppe W&amp;G</a:t>
            </a:r>
            <a:endParaRPr lang="de-DE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1" descr="Anteil der Erwerbstätigen in den Wirtschaftssektoren nach Grossregionen. 2003, Jahresmitte, Inlandkonzept, in 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1534074275"/>
            <a:ext cx="4876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857488" y="2413054"/>
            <a:ext cx="60007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 smtClean="0">
                <a:ea typeface="Calibri" pitchFamily="34" charset="0"/>
                <a:cs typeface="Arial" charset="0"/>
              </a:rPr>
              <a:t>Insgesamt sollen </a:t>
            </a:r>
            <a:r>
              <a:rPr lang="de-DE" sz="2000" b="0" dirty="0">
                <a:ea typeface="Calibri" pitchFamily="34" charset="0"/>
                <a:cs typeface="Arial" charset="0"/>
              </a:rPr>
              <a:t>mit Start der reformierten neuen kaufmännischen Grundausbildung rund 10-15 vollständig ausgearbeitete 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Unterrichts-einheiten </a:t>
            </a:r>
            <a:r>
              <a:rPr lang="de-DE" sz="2000" b="0" dirty="0">
                <a:ea typeface="Calibri" pitchFamily="34" charset="0"/>
                <a:cs typeface="Arial" charset="0"/>
              </a:rPr>
              <a:t>vorliegen, aus denen ein Lehrender „seine 3“ wählen kann/darf. 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>
                <a:ea typeface="Calibri" pitchFamily="34" charset="0"/>
                <a:cs typeface="Arial" charset="0"/>
              </a:rPr>
              <a:t>Mit der 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umfassenden </a:t>
            </a:r>
            <a:r>
              <a:rPr lang="de-DE" sz="2000" b="0" dirty="0">
                <a:ea typeface="Calibri" pitchFamily="34" charset="0"/>
                <a:cs typeface="Arial" charset="0"/>
              </a:rPr>
              <a:t>Bearbeitung und 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zentralen Ausarbeitung von V&amp;V-Modulen </a:t>
            </a:r>
            <a:r>
              <a:rPr lang="de-DE" sz="2000" b="0" dirty="0">
                <a:ea typeface="Calibri" pitchFamily="34" charset="0"/>
                <a:cs typeface="Arial" charset="0"/>
              </a:rPr>
              <a:t>für die Lehrenden 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ist ein bestimmter Qualitätsstandard sicher zu stellen.</a:t>
            </a:r>
          </a:p>
        </p:txBody>
      </p:sp>
      <p:pic>
        <p:nvPicPr>
          <p:cNvPr id="4102" name="Grafik 17" descr="vernetze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71750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Leitlinien* für die Entwicklung des Musterbeispiels Mobilität (2/4)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8596" y="6215082"/>
            <a:ext cx="4786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/>
              <a:t>* entwickelt in der Arbeitsgruppe W&amp;G</a:t>
            </a:r>
            <a:endParaRPr lang="de-DE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1" descr="Anteil der Erwerbstätigen in den Wirtschaftssektoren nach Grossregionen. 2003, Jahresmitte, Inlandkonzept, in 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1534074275"/>
            <a:ext cx="4876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714612" y="2500306"/>
            <a:ext cx="578643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 smtClean="0">
                <a:ea typeface="Calibri" pitchFamily="34" charset="0"/>
                <a:cs typeface="Arial" charset="0"/>
              </a:rPr>
              <a:t>Es wird davon ausgegangen, dass ein Lehrender ein komplett ausgearbeitetes Lehr-/Lernarrangement übernimmt und kein eigenes entwickelt um Pflichtinhalte zu unterrichten. 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 smtClean="0">
                <a:ea typeface="Calibri" pitchFamily="34" charset="0"/>
                <a:cs typeface="Arial" charset="0"/>
              </a:rPr>
              <a:t>Die </a:t>
            </a:r>
            <a:r>
              <a:rPr lang="de-DE" sz="2000" b="0" dirty="0">
                <a:ea typeface="Calibri" pitchFamily="34" charset="0"/>
                <a:cs typeface="Arial" charset="0"/>
              </a:rPr>
              <a:t>Mitarbeit von Vertretern der Betriebe und/oder Ausbildungs- und Pr</a:t>
            </a:r>
            <a:r>
              <a:rPr lang="de-DE" sz="2000" b="0" dirty="0">
                <a:latin typeface="Calibri" pitchFamily="34" charset="0"/>
                <a:ea typeface="Calibri" pitchFamily="34" charset="0"/>
                <a:cs typeface="Arial" charset="0"/>
              </a:rPr>
              <a:t>ü</a:t>
            </a:r>
            <a:r>
              <a:rPr lang="de-DE" sz="2000" b="0" dirty="0">
                <a:ea typeface="Calibri" pitchFamily="34" charset="0"/>
                <a:cs typeface="Arial" charset="0"/>
              </a:rPr>
              <a:t>fungsbranchen ist m</a:t>
            </a:r>
            <a:r>
              <a:rPr lang="de-DE" sz="2000" b="0" dirty="0">
                <a:latin typeface="Calibri" pitchFamily="34" charset="0"/>
                <a:ea typeface="Calibri" pitchFamily="34" charset="0"/>
                <a:cs typeface="Arial" charset="0"/>
              </a:rPr>
              <a:t>ö</a:t>
            </a:r>
            <a:r>
              <a:rPr lang="de-DE" sz="2000" b="0" dirty="0">
                <a:ea typeface="Calibri" pitchFamily="34" charset="0"/>
                <a:cs typeface="Arial" charset="0"/>
              </a:rPr>
              <a:t>glich und soll den Praxisbezug gew</a:t>
            </a:r>
            <a:r>
              <a:rPr lang="de-DE" sz="2000" b="0" dirty="0">
                <a:latin typeface="Calibri" pitchFamily="34" charset="0"/>
                <a:ea typeface="Calibri" pitchFamily="34" charset="0"/>
                <a:cs typeface="Arial" charset="0"/>
              </a:rPr>
              <a:t>ä</a:t>
            </a:r>
            <a:r>
              <a:rPr lang="de-DE" sz="2000" b="0" dirty="0">
                <a:ea typeface="Calibri" pitchFamily="34" charset="0"/>
                <a:cs typeface="Arial" charset="0"/>
              </a:rPr>
              <a:t>hrleisten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.</a:t>
            </a:r>
            <a:endParaRPr lang="de-DE" sz="2000" b="0" dirty="0">
              <a:ea typeface="Calibri" pitchFamily="34" charset="0"/>
              <a:cs typeface="Arial" charset="0"/>
            </a:endParaRPr>
          </a:p>
        </p:txBody>
      </p:sp>
      <p:pic>
        <p:nvPicPr>
          <p:cNvPr id="5126" name="Grafik 17" descr="vernetze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71750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Leitlinien* für die Entwicklung des Musterbeispiels Mobilität (3/4)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8596" y="6215082"/>
            <a:ext cx="4786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/>
              <a:t>* entwickelt in der Arbeitsgruppe W&amp;G</a:t>
            </a:r>
            <a:endParaRPr lang="de-DE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1" descr="Anteil der Erwerbstätigen in den Wirtschaftssektoren nach Grossregionen. 2003, Jahresmitte, Inlandkonzept, in 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1534074275"/>
            <a:ext cx="4876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643188" y="2018308"/>
            <a:ext cx="628653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sz="2000" b="0" dirty="0" smtClean="0">
                <a:ea typeface="Calibri" pitchFamily="34" charset="0"/>
                <a:cs typeface="Arial" charset="0"/>
              </a:rPr>
              <a:t>Ein V&amp;V-Modul muss ein umfassendes Konzept inkl. s</a:t>
            </a:r>
            <a:r>
              <a:rPr lang="de-DE" sz="2000" b="0" dirty="0" smtClean="0">
                <a:latin typeface="Calibri" pitchFamily="34" charset="0"/>
                <a:ea typeface="Calibri" pitchFamily="34" charset="0"/>
                <a:cs typeface="Arial" charset="0"/>
              </a:rPr>
              <a:t>ä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mtliche Unterlagen f</a:t>
            </a:r>
            <a:r>
              <a:rPr lang="de-DE" sz="2000" b="0" dirty="0" smtClean="0">
                <a:latin typeface="Calibri" pitchFamily="34" charset="0"/>
                <a:ea typeface="Calibri" pitchFamily="34" charset="0"/>
                <a:cs typeface="Arial" charset="0"/>
              </a:rPr>
              <a:t>ü</a:t>
            </a:r>
            <a:r>
              <a:rPr lang="de-DE" sz="2000" b="0" dirty="0" smtClean="0">
                <a:ea typeface="Calibri" pitchFamily="34" charset="0"/>
                <a:cs typeface="Arial" charset="0"/>
              </a:rPr>
              <a:t>r die Lernenden und Lehrenden abdecken. </a:t>
            </a:r>
          </a:p>
          <a:p>
            <a:pPr marL="358775" indent="-35877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sz="2000" b="0" dirty="0" smtClean="0">
                <a:ea typeface="Calibri" pitchFamily="34" charset="0"/>
                <a:cs typeface="Arial" charset="0"/>
              </a:rPr>
              <a:t>Sie </a:t>
            </a:r>
            <a:r>
              <a:rPr lang="de-DE" sz="2000" b="0" dirty="0">
                <a:ea typeface="Calibri" pitchFamily="34" charset="0"/>
                <a:cs typeface="Arial" charset="0"/>
              </a:rPr>
              <a:t>deckt (nicht abschliessend) folgende Bereiche ab:</a:t>
            </a:r>
          </a:p>
          <a:p>
            <a:pPr marL="1252538" lvl="2" indent="-3381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1600" b="0" dirty="0">
                <a:ea typeface="Calibri" pitchFamily="34" charset="0"/>
                <a:cs typeface="Arial" charset="0"/>
              </a:rPr>
              <a:t>Sachthema bzw. leitende </a:t>
            </a:r>
            <a:r>
              <a:rPr lang="de-DE" sz="1600" b="0" dirty="0" smtClean="0">
                <a:ea typeface="Calibri" pitchFamily="34" charset="0"/>
                <a:cs typeface="Arial" charset="0"/>
              </a:rPr>
              <a:t>Problemstellung </a:t>
            </a:r>
            <a:r>
              <a:rPr lang="de-DE" sz="1600" b="0" dirty="0">
                <a:ea typeface="Calibri" pitchFamily="34" charset="0"/>
                <a:cs typeface="Arial" charset="0"/>
              </a:rPr>
              <a:t>des </a:t>
            </a:r>
            <a:r>
              <a:rPr lang="de-DE" sz="1600" b="0" dirty="0" smtClean="0">
                <a:ea typeface="Calibri" pitchFamily="34" charset="0"/>
                <a:cs typeface="Arial" charset="0"/>
              </a:rPr>
              <a:t>Lehr/Lernarrangements</a:t>
            </a:r>
            <a:endParaRPr lang="de-DE" sz="1600" b="0" dirty="0">
              <a:ea typeface="Calibri" pitchFamily="34" charset="0"/>
              <a:cs typeface="Arial" charset="0"/>
            </a:endParaRPr>
          </a:p>
          <a:p>
            <a:pPr marL="1252538" lvl="2" indent="-3381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1600" b="0" dirty="0">
                <a:ea typeface="Calibri" pitchFamily="34" charset="0"/>
                <a:cs typeface="Arial" charset="0"/>
              </a:rPr>
              <a:t>Vorkenntnisse der Lernenden</a:t>
            </a:r>
          </a:p>
          <a:p>
            <a:pPr marL="1252538" lvl="2" indent="-3381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1600" b="0" dirty="0">
                <a:ea typeface="Calibri" pitchFamily="34" charset="0"/>
                <a:cs typeface="Arial" charset="0"/>
              </a:rPr>
              <a:t>Zu vertiefende Leistungsziele und Wissensstrukturen</a:t>
            </a:r>
          </a:p>
          <a:p>
            <a:pPr marL="1252538" lvl="2" indent="-3381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1600" b="0" dirty="0">
                <a:ea typeface="Calibri" pitchFamily="34" charset="0"/>
                <a:cs typeface="Arial" charset="0"/>
              </a:rPr>
              <a:t>Einzuübende Sozial-, Selbst- und </a:t>
            </a:r>
            <a:r>
              <a:rPr lang="de-DE" sz="1600" b="0" dirty="0" err="1" smtClean="0">
                <a:ea typeface="Calibri" pitchFamily="34" charset="0"/>
                <a:cs typeface="Arial" charset="0"/>
              </a:rPr>
              <a:t>Metho-denkompetenzen</a:t>
            </a:r>
            <a:endParaRPr lang="de-DE" sz="1600" b="0" dirty="0">
              <a:ea typeface="Calibri" pitchFamily="34" charset="0"/>
              <a:cs typeface="Arial" charset="0"/>
            </a:endParaRPr>
          </a:p>
          <a:p>
            <a:pPr marL="1252538" lvl="2" indent="-3381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1600" b="0" dirty="0">
                <a:ea typeface="Calibri" pitchFamily="34" charset="0"/>
                <a:cs typeface="Arial" charset="0"/>
              </a:rPr>
              <a:t>Zeitaufwand </a:t>
            </a:r>
          </a:p>
          <a:p>
            <a:pPr marL="1252538" lvl="2" indent="-3381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1600" b="0" dirty="0">
                <a:ea typeface="Calibri" pitchFamily="34" charset="0"/>
                <a:cs typeface="Arial" charset="0"/>
              </a:rPr>
              <a:t>Vorbereitung und Ablauf</a:t>
            </a:r>
          </a:p>
          <a:p>
            <a:pPr marL="1252538" lvl="2" indent="-3381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1600" b="0" dirty="0">
                <a:ea typeface="Calibri" pitchFamily="34" charset="0"/>
                <a:cs typeface="Arial" charset="0"/>
              </a:rPr>
              <a:t>Leistungsbewertung, Bewertungskriterien, Notengebung</a:t>
            </a:r>
          </a:p>
          <a:p>
            <a:pPr marL="1252538" lvl="2" indent="-33813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sz="1600" b="0" dirty="0">
                <a:ea typeface="Calibri" pitchFamily="34" charset="0"/>
                <a:cs typeface="Arial" charset="0"/>
              </a:rPr>
              <a:t>Unterlagen für Lernende und Lehrende</a:t>
            </a:r>
            <a:endParaRPr lang="de-DE" sz="1800" b="0" dirty="0">
              <a:ea typeface="Calibri" pitchFamily="34" charset="0"/>
              <a:cs typeface="Arial" charset="0"/>
            </a:endParaRPr>
          </a:p>
        </p:txBody>
      </p:sp>
      <p:pic>
        <p:nvPicPr>
          <p:cNvPr id="5126" name="Grafik 17" descr="vernetze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71750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Leitlinien* für die Entwicklung des Musterbeispiels Mobilität (4/4)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28596" y="6215082"/>
            <a:ext cx="4786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/>
              <a:t>* entwickelt in der Arbeitsgruppe W&amp;G</a:t>
            </a:r>
            <a:endParaRPr lang="de-DE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1" descr="Anteil der Erwerbstätigen in den Wirtschaftssektoren nach Grossregionen. 2003, Jahresmitte, Inlandkonzept, in 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1534074275"/>
            <a:ext cx="4876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714625" y="1500174"/>
            <a:ext cx="61436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sz="20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8 </a:t>
            </a: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grundlegende </a:t>
            </a:r>
            <a:r>
              <a:rPr lang="de-DE" sz="20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Schritte (gem. </a:t>
            </a:r>
            <a:r>
              <a:rPr lang="de-DE" sz="2000" b="0" dirty="0" smtClean="0">
                <a:ea typeface="Calibri" pitchFamily="34" charset="0"/>
                <a:cs typeface="Arial" pitchFamily="34" charset="0"/>
              </a:rPr>
              <a:t>Achtenhagen):</a:t>
            </a:r>
            <a:endParaRPr lang="de-DE" sz="2000" b="0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2000" b="0" dirty="0" smtClean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de-DE" sz="20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berblick verschaffen, Thema ausw</a:t>
            </a:r>
            <a:r>
              <a:rPr lang="de-DE" sz="2000" b="0" dirty="0" smtClean="0">
                <a:latin typeface="Calibri"/>
                <a:ea typeface="Calibri" pitchFamily="34" charset="0"/>
                <a:cs typeface="Arial" pitchFamily="34" charset="0"/>
              </a:rPr>
              <a:t>ä</a:t>
            </a:r>
            <a:r>
              <a:rPr lang="de-DE" sz="20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hlen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2000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Lernziele </a:t>
            </a: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und Lerninhalte festlegen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Komplexen Einstieg entwerfen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Frage, Aufgabe- und Problemstellungen f</a:t>
            </a:r>
            <a:r>
              <a:rPr lang="de-DE" sz="2000" b="0" dirty="0"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r die zu bearbeitenden Wissensstrukturen entwerfen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Phasenplan entwerfen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de-DE" sz="2000" b="0" dirty="0"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sungsvorschl</a:t>
            </a:r>
            <a:r>
              <a:rPr lang="de-DE" sz="2000" b="0" dirty="0">
                <a:latin typeface="Calibri"/>
                <a:ea typeface="Calibri" pitchFamily="34" charset="0"/>
                <a:cs typeface="Arial" pitchFamily="34" charset="0"/>
              </a:rPr>
              <a:t>ä</a:t>
            </a: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ge zu den Auftr</a:t>
            </a:r>
            <a:r>
              <a:rPr lang="de-DE" sz="2000" b="0" dirty="0">
                <a:latin typeface="Calibri"/>
                <a:ea typeface="Calibri" pitchFamily="34" charset="0"/>
                <a:cs typeface="Arial" pitchFamily="34" charset="0"/>
              </a:rPr>
              <a:t>ä</a:t>
            </a: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gen entwerfen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Kontrolle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pitchFamily="34" charset="0"/>
                <a:ea typeface="Calibri" pitchFamily="34" charset="0"/>
                <a:cs typeface="Arial" pitchFamily="34" charset="0"/>
              </a:rPr>
              <a:t>Unterlagen zum komplexen Lehr-/Lern-Arrangement zusammenstellen</a:t>
            </a:r>
            <a:endParaRPr lang="de-DE" sz="2000" b="0" dirty="0">
              <a:latin typeface="Arial" pitchFamily="34" charset="0"/>
            </a:endParaRPr>
          </a:p>
        </p:txBody>
      </p:sp>
      <p:pic>
        <p:nvPicPr>
          <p:cNvPr id="6150" name="Grafik 17" descr="vernetze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71750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5"/>
          <p:cNvSpPr txBox="1">
            <a:spLocks/>
          </p:cNvSpPr>
          <p:nvPr/>
        </p:nvSpPr>
        <p:spPr bwMode="auto">
          <a:xfrm>
            <a:off x="342900" y="346075"/>
            <a:ext cx="66770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Angewandte Grundsätze* bei der Entwicklung Musterbeispiel (1/6)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28596" y="6215082"/>
            <a:ext cx="8715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/>
              <a:t>* definiert von Beck, Gschwend, Neidhöfer (Basis: Ausbildungsgang KLLA der Universität Zürich)</a:t>
            </a:r>
            <a:endParaRPr lang="de-DE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1" descr="Anteil der Erwerbstätigen in den Wirtschaftssektoren nach Grossregionen. 2003, Jahresmitte, Inlandkonzept, in 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1534074275"/>
            <a:ext cx="4876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2714625" y="2000240"/>
            <a:ext cx="6143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/>
              <a:t>Den Lernenden </a:t>
            </a:r>
            <a:r>
              <a:rPr lang="de-DE" sz="2000" b="0" dirty="0" smtClean="0"/>
              <a:t>wird eine </a:t>
            </a:r>
            <a:r>
              <a:rPr lang="de-DE" sz="2000" b="0" dirty="0"/>
              <a:t>Situation vorgegeben, die nicht auf Anhieb lösbar ist (komplex, </a:t>
            </a:r>
            <a:r>
              <a:rPr lang="de-DE" sz="2000" b="0" dirty="0" smtClean="0"/>
              <a:t>viel-schichtig</a:t>
            </a:r>
            <a:r>
              <a:rPr lang="de-DE" sz="2000" b="0" dirty="0"/>
              <a:t>).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/>
              <a:t>Die vorgegebene Aufgabe </a:t>
            </a:r>
            <a:r>
              <a:rPr lang="de-DE" sz="2000" b="0" dirty="0" smtClean="0"/>
              <a:t>ist wirklichkeitsnah </a:t>
            </a:r>
            <a:r>
              <a:rPr lang="de-DE" sz="2000" b="0" dirty="0"/>
              <a:t>auszugestalten und für die </a:t>
            </a:r>
            <a:r>
              <a:rPr lang="de-DE" sz="2000" b="0" dirty="0" smtClean="0"/>
              <a:t>entsprechende </a:t>
            </a:r>
            <a:r>
              <a:rPr lang="de-DE" sz="2000" b="0" dirty="0"/>
              <a:t>Stufe lösbar sein und die Lernenden können dabei selbständig Problemlösungsprozesse entwickeln und damit auch unterschiedliche Wege zur Problemlösung beschreiten.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/>
              <a:t>Weder die Problemstellung noch das zu bearbeitende Wissen und Können werden unzulässig vereinfacht</a:t>
            </a:r>
            <a:r>
              <a:rPr lang="de-DE" sz="2000" b="0" dirty="0" smtClean="0"/>
              <a:t>.</a:t>
            </a:r>
            <a:endParaRPr lang="de-DE" sz="2000" b="0" dirty="0"/>
          </a:p>
        </p:txBody>
      </p:sp>
      <p:pic>
        <p:nvPicPr>
          <p:cNvPr id="7174" name="Grafik 17" descr="vernetze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71750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Angewandte Grundsätze* bei der Entwicklung Musterbeispiel (2/6)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28596" y="6215082"/>
            <a:ext cx="8715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/>
              <a:t>* definiert von Beck, Gschwend, Neidhöfer (Basis: Ausbildungsgang KLLA der Universität Zürich)</a:t>
            </a:r>
            <a:endParaRPr lang="de-DE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1" descr="Anteil der Erwerbstätigen in den Wirtschaftssektoren nach Grossregionen. 2003, Jahresmitte, Inlandkonzept, in 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1534074275"/>
            <a:ext cx="4876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2714625" y="2285992"/>
            <a:ext cx="61436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 smtClean="0"/>
              <a:t>Es kann auch </a:t>
            </a:r>
            <a:r>
              <a:rPr lang="de-DE" sz="2000" b="0" dirty="0"/>
              <a:t>nicht bekanntes Wissen erarbeitet werden.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/>
              <a:t>Es </a:t>
            </a:r>
            <a:r>
              <a:rPr lang="de-DE" sz="2000" b="0" dirty="0" smtClean="0"/>
              <a:t>ist bei </a:t>
            </a:r>
            <a:r>
              <a:rPr lang="de-DE" sz="2000" b="0" dirty="0"/>
              <a:t>den Lernenden sog.  nicht lineares Wissen gefragt </a:t>
            </a:r>
            <a:r>
              <a:rPr lang="de-DE" sz="2000" b="0" dirty="0" smtClean="0"/>
              <a:t>und </a:t>
            </a:r>
            <a:r>
              <a:rPr lang="de-DE" sz="2000" b="0" dirty="0"/>
              <a:t>es </a:t>
            </a:r>
            <a:r>
              <a:rPr lang="de-DE" sz="2000" b="0" dirty="0" smtClean="0"/>
              <a:t>kommen unterschiedliche </a:t>
            </a:r>
            <a:r>
              <a:rPr lang="de-DE" sz="2000" b="0" dirty="0"/>
              <a:t>Aspekte und insbesondere Blickwinkel auf die Problemstellung zu Tage </a:t>
            </a:r>
            <a:r>
              <a:rPr lang="de-DE" sz="2000" b="0" dirty="0" smtClean="0"/>
              <a:t>und </a:t>
            </a:r>
            <a:r>
              <a:rPr lang="de-DE" sz="2000" b="0" dirty="0"/>
              <a:t>das </a:t>
            </a:r>
            <a:r>
              <a:rPr lang="de-DE" sz="2000" b="0" dirty="0" smtClean="0"/>
              <a:t>erarbeitete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 smtClean="0"/>
              <a:t> </a:t>
            </a:r>
            <a:r>
              <a:rPr lang="de-DE" sz="2000" b="0" dirty="0"/>
              <a:t>Wissen ist für die Lernenden relevant (nicht nur aus betrieblicher Sicht).</a:t>
            </a:r>
          </a:p>
        </p:txBody>
      </p:sp>
      <p:pic>
        <p:nvPicPr>
          <p:cNvPr id="7174" name="Grafik 17" descr="vernetze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71750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Angewandte Grundsätze* bei der Entwicklung Musterbeispiel (3/6)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8596" y="6215082"/>
            <a:ext cx="8715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/>
              <a:t>* definiert von Beck, Gschwend, Neidhöfer (Basis: Ausbildungsgang KLLA der Universität Zürich)</a:t>
            </a:r>
            <a:endParaRPr lang="de-DE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1" descr="Anteil der Erwerbstätigen in den Wirtschaftssektoren nach Grossregionen. 2003, Jahresmitte, Inlandkonzept, in 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1534074275"/>
            <a:ext cx="4876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2714625" y="2071678"/>
            <a:ext cx="6143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/>
              <a:t>Die Problemstellung soll die Lernenden motivieren, d.h. einen Bezug zu ihrer Umwelt darstellen.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/>
              <a:t>Die Ausgestaltung der Lehr-/Lernarrangement ist soweit sicherzustellen, dass sie auch von allen Lehrenden der entsprechenden Schulstufe mit entsprechender Anleitung unterrichtet werden kann.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/>
              <a:t>Unterlagen für Lernende und Lehrende sind strikte zu trennen resp. separat aufzuarbeiten inkl. entsprechender Lösungsvorschläge</a:t>
            </a:r>
            <a:r>
              <a:rPr lang="de-DE" sz="2000" b="0" dirty="0" smtClean="0"/>
              <a:t>.</a:t>
            </a:r>
            <a:endParaRPr lang="de-DE" sz="2000" b="0" dirty="0"/>
          </a:p>
        </p:txBody>
      </p:sp>
      <p:pic>
        <p:nvPicPr>
          <p:cNvPr id="8198" name="Grafik 17" descr="vernetze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71750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Angewandte Grundsätze* bei der Entwicklung Musterbeispiel (4/6)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8596" y="6215082"/>
            <a:ext cx="8715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/>
              <a:t>* definiert von Beck, Gschwend, Neidhöfer (Basis: Ausbildungsgang KLLA der Universität Zürich)</a:t>
            </a:r>
            <a:endParaRPr lang="de-DE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Zielsetzungen</a:t>
            </a:r>
            <a:endParaRPr lang="de-CH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28596" y="1484313"/>
            <a:ext cx="8572560" cy="4611687"/>
          </a:xfrm>
        </p:spPr>
        <p:txBody>
          <a:bodyPr/>
          <a:lstStyle/>
          <a:p>
            <a:r>
              <a:rPr lang="de-CH" sz="2000" b="0" dirty="0" smtClean="0"/>
              <a:t>Kennen die Ausführungsbestimmungen zu Vertiefen &amp; Vernetzen und sind in der Lage diese in ihrer kaufmännischen Berufsfachschule umzusetzen</a:t>
            </a:r>
            <a:endParaRPr lang="de-DE" sz="2000" b="0" dirty="0" smtClean="0"/>
          </a:p>
          <a:p>
            <a:r>
              <a:rPr lang="de-CH" sz="2000" b="0" dirty="0" smtClean="0"/>
              <a:t>Können die Unterschiede zu den heute gültigen Ausbildungseinheiten aufzeigen</a:t>
            </a:r>
            <a:endParaRPr lang="de-DE" sz="2000" b="0" dirty="0" smtClean="0"/>
          </a:p>
          <a:p>
            <a:r>
              <a:rPr lang="de-CH" sz="2000" b="0" dirty="0" smtClean="0"/>
              <a:t>Beurteilen das Musterbeispiel „Mobilität“ und leiten entwickeln Qualitätskriterien für die zu erarbeitenden Module ab</a:t>
            </a:r>
            <a:endParaRPr lang="de-DE" sz="2000" b="0" dirty="0" smtClean="0"/>
          </a:p>
          <a:p>
            <a:r>
              <a:rPr lang="de-CH" sz="2000" b="0" dirty="0" smtClean="0"/>
              <a:t>Entwickeln einen Katalog offener Fragen betreffend das weitere Vorgehen, z.B.</a:t>
            </a:r>
            <a:endParaRPr lang="de-DE" sz="2000" b="0" dirty="0" smtClean="0"/>
          </a:p>
          <a:p>
            <a:pPr lvl="1">
              <a:buFont typeface="Wingdings 3" pitchFamily="18" charset="2"/>
              <a:buChar char="Æ"/>
            </a:pPr>
            <a:r>
              <a:rPr lang="de-CH" sz="1400" b="0" dirty="0" smtClean="0"/>
              <a:t>Leistungsbeurteilung im Lerngefäss Vertiefen und Vernetzen (V&amp;V)</a:t>
            </a:r>
            <a:endParaRPr lang="de-DE" sz="1400" b="0" dirty="0" smtClean="0"/>
          </a:p>
          <a:p>
            <a:pPr lvl="1">
              <a:buFont typeface="Wingdings 3" pitchFamily="18" charset="2"/>
              <a:buChar char="Æ"/>
            </a:pPr>
            <a:r>
              <a:rPr lang="de-CH" sz="1400" b="0" dirty="0" smtClean="0"/>
              <a:t>Möglicher Themenkatalog für künftige Module</a:t>
            </a:r>
            <a:endParaRPr lang="de-DE" sz="1400" b="0" dirty="0" smtClean="0"/>
          </a:p>
          <a:p>
            <a:pPr lvl="1">
              <a:buFont typeface="Wingdings 3" pitchFamily="18" charset="2"/>
              <a:buChar char="Æ"/>
            </a:pPr>
            <a:r>
              <a:rPr lang="de-CH" sz="1400" b="0" dirty="0" smtClean="0"/>
              <a:t>Mögliche Zusammenarbeit beim Lerngefäss V&amp;V mit anderen Berufsfachschulen und/oder Lehrbetrieben bzw. OdA</a:t>
            </a:r>
            <a:endParaRPr lang="de-DE" sz="2000" b="0" dirty="0" smtClean="0"/>
          </a:p>
          <a:p>
            <a:pPr marL="0" indent="0">
              <a:buNone/>
            </a:pPr>
            <a:endParaRPr lang="de-CH" sz="2000" b="0" dirty="0" smtClean="0"/>
          </a:p>
          <a:p>
            <a:endParaRPr lang="de-CH" sz="2000" b="0" dirty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1" descr="Anteil der Erwerbstätigen in den Wirtschaftssektoren nach Grossregionen. 2003, Jahresmitte, Inlandkonzept, in 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1534074275"/>
            <a:ext cx="4876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2714612" y="2571744"/>
            <a:ext cx="614362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 smtClean="0"/>
              <a:t>Das </a:t>
            </a:r>
            <a:r>
              <a:rPr lang="de-DE" sz="2000" b="0" dirty="0"/>
              <a:t>ausgewählte Thema </a:t>
            </a:r>
            <a:r>
              <a:rPr lang="de-DE" sz="2000" b="0" dirty="0" smtClean="0"/>
              <a:t>soll aktuell </a:t>
            </a:r>
            <a:r>
              <a:rPr lang="de-DE" sz="2000" b="0" dirty="0"/>
              <a:t>sein und damit die Lernenden motivieren, aber auch wieder nicht so aktuell, dass das Lehr-/Lernarrangement nur einmal verwendet werden kann. </a:t>
            </a:r>
            <a:endParaRPr lang="de-DE" sz="2000" b="0" dirty="0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000" b="0" dirty="0" smtClean="0"/>
              <a:t>Vielleicht </a:t>
            </a:r>
            <a:r>
              <a:rPr lang="de-DE" sz="2000" b="0" dirty="0"/>
              <a:t>muss an dieser Stelle bei der Gestaltung der Lehr-/Lernarrangements auch über Freiräume/Gestaltungsspielräume der Lehrenden nachgedacht werden.</a:t>
            </a:r>
          </a:p>
        </p:txBody>
      </p:sp>
      <p:pic>
        <p:nvPicPr>
          <p:cNvPr id="8198" name="Grafik 17" descr="vernetze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571750"/>
            <a:ext cx="200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Angewandte Grundsätze* bei der Entwicklung Musterbeispiel (5/6)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8596" y="6215082"/>
            <a:ext cx="8715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 smtClean="0"/>
              <a:t>* definiert von Beck, Gschwend, Neidhöfer (Basis: Ausbildungsgang KLLA der Universität Zürich)</a:t>
            </a:r>
            <a:endParaRPr lang="de-DE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1" name="Freeform 3"/>
          <p:cNvSpPr>
            <a:spLocks/>
          </p:cNvSpPr>
          <p:nvPr/>
        </p:nvSpPr>
        <p:spPr bwMode="auto">
          <a:xfrm>
            <a:off x="381000" y="1066800"/>
            <a:ext cx="5562600" cy="452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0"/>
              </a:cxn>
              <a:cxn ang="0">
                <a:pos x="58" y="1829"/>
              </a:cxn>
              <a:cxn ang="0">
                <a:pos x="3509" y="1829"/>
              </a:cxn>
              <a:cxn ang="0">
                <a:pos x="3509" y="2117"/>
              </a:cxn>
              <a:cxn ang="0">
                <a:pos x="64" y="2116"/>
              </a:cxn>
              <a:cxn ang="0">
                <a:pos x="64" y="2854"/>
              </a:cxn>
              <a:cxn ang="0">
                <a:pos x="40" y="2855"/>
              </a:cxn>
              <a:cxn ang="0">
                <a:pos x="40" y="2229"/>
              </a:cxn>
              <a:cxn ang="0">
                <a:pos x="0" y="2227"/>
              </a:cxn>
              <a:cxn ang="0">
                <a:pos x="0" y="0"/>
              </a:cxn>
            </a:cxnLst>
            <a:rect l="0" t="0" r="r" b="b"/>
            <a:pathLst>
              <a:path w="3509" h="2855">
                <a:moveTo>
                  <a:pt x="0" y="0"/>
                </a:moveTo>
                <a:lnTo>
                  <a:pt x="58" y="0"/>
                </a:lnTo>
                <a:lnTo>
                  <a:pt x="58" y="1829"/>
                </a:lnTo>
                <a:lnTo>
                  <a:pt x="3509" y="1829"/>
                </a:lnTo>
                <a:lnTo>
                  <a:pt x="3509" y="2117"/>
                </a:lnTo>
                <a:lnTo>
                  <a:pt x="64" y="2116"/>
                </a:lnTo>
                <a:lnTo>
                  <a:pt x="64" y="2854"/>
                </a:lnTo>
                <a:lnTo>
                  <a:pt x="40" y="2855"/>
                </a:lnTo>
                <a:lnTo>
                  <a:pt x="40" y="2229"/>
                </a:lnTo>
                <a:lnTo>
                  <a:pt x="0" y="2227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31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357158" y="3929066"/>
            <a:ext cx="4714908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000" dirty="0" smtClean="0">
                <a:solidFill>
                  <a:schemeClr val="bg1"/>
                </a:solidFill>
              </a:rPr>
              <a:t>Weiteres Vorgehen</a:t>
            </a:r>
            <a:endParaRPr lang="de-CH" sz="2000" b="1" dirty="0" smtClean="0">
              <a:solidFill>
                <a:schemeClr val="bg1"/>
              </a:solidFill>
            </a:endParaRPr>
          </a:p>
        </p:txBody>
      </p:sp>
      <p:pic>
        <p:nvPicPr>
          <p:cNvPr id="10" name="Grafik 17" descr="vernetzen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4714908" cy="241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Ausschreibung SAB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24" y="2116521"/>
            <a:ext cx="8213952" cy="34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 rot="20634813">
            <a:off x="1534466" y="3338471"/>
            <a:ext cx="568359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Stand 16. November 2011: </a:t>
            </a:r>
          </a:p>
          <a:p>
            <a:r>
              <a:rPr lang="de-CH" sz="2000" dirty="0" smtClean="0"/>
              <a:t>Arbeitsgruppe unter Leitung SAB ist etabliert 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Unterlagen</a:t>
            </a:r>
            <a:br>
              <a:rPr lang="de-CH" dirty="0" smtClean="0"/>
            </a:br>
            <a:r>
              <a:rPr lang="de-CH" dirty="0" smtClean="0"/>
              <a:t>Online auf www.ehb-schweiz.ch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0613"/>
            <a:ext cx="8892480" cy="305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73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Online auf www.ehb-schweiz.ch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48464" cy="355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660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4902" r="58563" b="29958"/>
          <a:stretch/>
        </p:blipFill>
        <p:spPr bwMode="auto">
          <a:xfrm>
            <a:off x="395536" y="333375"/>
            <a:ext cx="4910138" cy="603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436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Programm (Atelier 1)</a:t>
            </a:r>
            <a:endParaRPr lang="de-CH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2741"/>
              </p:ext>
            </p:extLst>
          </p:nvPr>
        </p:nvGraphicFramePr>
        <p:xfrm>
          <a:off x="214282" y="1142984"/>
          <a:ext cx="8715405" cy="4825084"/>
        </p:xfrm>
        <a:graphic>
          <a:graphicData uri="http://schemas.openxmlformats.org/drawingml/2006/table">
            <a:tbl>
              <a:tblPr/>
              <a:tblGrid>
                <a:gridCol w="3340121"/>
                <a:gridCol w="1214367"/>
                <a:gridCol w="1822161"/>
                <a:gridCol w="1037474"/>
                <a:gridCol w="433965"/>
                <a:gridCol w="867317"/>
              </a:tblGrid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 dirty="0">
                          <a:latin typeface="Arial"/>
                          <a:ea typeface="Times New Roman"/>
                          <a:cs typeface="Times New Roman"/>
                        </a:rPr>
                        <a:t>Lernphasen/Lernschritte</a:t>
                      </a: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 dirty="0">
                          <a:latin typeface="Arial"/>
                          <a:ea typeface="Times New Roman"/>
                          <a:cs typeface="Times New Roman"/>
                        </a:rPr>
                        <a:t>Hinweise zur Durchführung / Unterrichtsverfahren/ Lehrstrategien</a:t>
                      </a: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 dirty="0">
                          <a:latin typeface="Arial"/>
                          <a:ea typeface="Times New Roman"/>
                          <a:cs typeface="Times New Roman"/>
                        </a:rPr>
                        <a:t>Hilfsmittel</a:t>
                      </a: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 dirty="0">
                          <a:latin typeface="Arial"/>
                          <a:ea typeface="Times New Roman"/>
                          <a:cs typeface="Times New Roman"/>
                        </a:rPr>
                        <a:t>Referent/in, Moderator/in</a:t>
                      </a: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 dirty="0">
                          <a:latin typeface="Arial"/>
                          <a:ea typeface="Times New Roman"/>
                          <a:cs typeface="Times New Roman"/>
                        </a:rPr>
                        <a:t>Dauer</a:t>
                      </a: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 dirty="0">
                          <a:latin typeface="Arial"/>
                          <a:ea typeface="Times New Roman"/>
                          <a:cs typeface="Times New Roman"/>
                        </a:rPr>
                        <a:t>Zeit</a:t>
                      </a: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</a:tr>
              <a:tr h="55982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Begrüssung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Vorstellung Programm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evtl. Vorstellungsrunde (Name, Arbeitsort, Funktion)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Sylvia Neidhöfer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11.15–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11.20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5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Ausgangslage: wie entstand das Lerngefäss V&amp;V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Input, Fragen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Laptop, Beamer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Sylvia Neidhöfer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11.20–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11.30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728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Rahmenbedingungen für </a:t>
                      </a: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das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Lerngefäss V&amp;V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Input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Laptop, </a:t>
                      </a: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Beamer; Leistungszielkataloge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: W&amp;G, LS, IKA; Semesterreihung 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Sylvia Neidhöfer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11.30–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11.45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Mittagspause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11.45–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12.45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382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Analyse Ausführungsbestimmungen V&amp;V, Vergleich mit Ausführungsbestimmungen AE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Einzelarbeit 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err="1">
                          <a:latin typeface="Arial"/>
                          <a:ea typeface="Times New Roman"/>
                          <a:cs typeface="Times New Roman"/>
                        </a:rPr>
                        <a:t>Plenumsdiskussion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Ausführungsbestimmungen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Teilnehmer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13.00–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13.15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Vorstellung Musterbeispiel „Mobilität“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Input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Laptop, Beamer, Internetzugang, Musterbeispiel „Mobilität“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Sylvia Neidhöfer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13.15–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13.25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Beurteilung Musterbeispiel „Mobilität“ 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Char char="Æ"/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Entwicklung von Qualitätskriterien zur Beurteilung künftiger Module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Char char="Æ"/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Hinweise für Anwendbarkeit im Profil B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Char char="Æ"/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Vorschläge zur Leistungsbeurteilung des Lerngefässes V&amp;V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Gruppenarbeit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Flipchart,</a:t>
                      </a:r>
                      <a:r>
                        <a:rPr lang="de-CH" sz="105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OHP-Folien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; Musterbeispiel „Mobilität“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Teilnehmer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13.25–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13.55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5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Vorstellung und Diskussion der Ergebnisse der Gruppenarbeiten zum Musterbeispiel „Mobilität“ 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Plenumsdiskussion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Flipchart, OHP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Teilnehmer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13.55–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14.05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4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Erfassung offener Fragen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Plenum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Flipchart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Teilnehmer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14.05–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14.15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050">
                          <a:latin typeface="Arial"/>
                          <a:ea typeface="Times New Roman"/>
                          <a:cs typeface="Times New Roman"/>
                        </a:rPr>
                        <a:t>Pause / Atelierwechsel</a:t>
                      </a:r>
                      <a:endParaRPr lang="de-DE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50" dirty="0" smtClean="0">
                          <a:latin typeface="Arial"/>
                          <a:ea typeface="Times New Roman"/>
                          <a:cs typeface="Times New Roman"/>
                        </a:rPr>
                        <a:t>14.15– </a:t>
                      </a:r>
                      <a:r>
                        <a:rPr lang="de-CH" sz="1050" dirty="0">
                          <a:latin typeface="Arial"/>
                          <a:ea typeface="Times New Roman"/>
                          <a:cs typeface="Times New Roman"/>
                        </a:rPr>
                        <a:t>14.45</a:t>
                      </a:r>
                      <a:endParaRPr lang="de-DE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945" marR="29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Programm (Atelier 2)</a:t>
            </a:r>
            <a:endParaRPr lang="de-CH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10518"/>
              </p:ext>
            </p:extLst>
          </p:nvPr>
        </p:nvGraphicFramePr>
        <p:xfrm>
          <a:off x="428596" y="1000108"/>
          <a:ext cx="8429685" cy="4996666"/>
        </p:xfrm>
        <a:graphic>
          <a:graphicData uri="http://schemas.openxmlformats.org/drawingml/2006/table">
            <a:tbl>
              <a:tblPr/>
              <a:tblGrid>
                <a:gridCol w="3230619"/>
                <a:gridCol w="1174556"/>
                <a:gridCol w="1762424"/>
                <a:gridCol w="1003464"/>
                <a:gridCol w="419739"/>
                <a:gridCol w="838883"/>
              </a:tblGrid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 dirty="0">
                          <a:latin typeface="Arial"/>
                          <a:ea typeface="Times New Roman"/>
                          <a:cs typeface="Times New Roman"/>
                        </a:rPr>
                        <a:t>Lernphasen/Lernschritte</a:t>
                      </a: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Hinweise zur Durchführung / Unterrichtsverfahren/ Lehrstrategien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Hilfsmittel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Referent/in, Moderator/in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Dauer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Zeit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C7D"/>
                    </a:solidFill>
                  </a:tcPr>
                </a:tc>
              </a:tr>
              <a:tr h="5426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Begrüssung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Vorstellung Programm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evtl. Vorstellungsrunde (Name, Arbeitsort, Funktion)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Sylvia Neidhöfer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14.45 – 14.50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Ausgangslage: wie entstand das Lerngefäss V&amp;V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Input, Fragen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Laptop, Beamer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Sylvia Neidhöfer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14.50 – 15.00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 dirty="0">
                          <a:latin typeface="Arial"/>
                          <a:ea typeface="Times New Roman"/>
                          <a:cs typeface="Times New Roman"/>
                        </a:rPr>
                        <a:t>Rahmenbedingungen für </a:t>
                      </a:r>
                      <a:r>
                        <a:rPr lang="de-CH" sz="1000" dirty="0" smtClean="0">
                          <a:latin typeface="Arial"/>
                          <a:ea typeface="Times New Roman"/>
                          <a:cs typeface="Times New Roman"/>
                        </a:rPr>
                        <a:t>das </a:t>
                      </a:r>
                      <a:r>
                        <a:rPr lang="de-CH" sz="1000" dirty="0">
                          <a:latin typeface="Arial"/>
                          <a:ea typeface="Times New Roman"/>
                          <a:cs typeface="Times New Roman"/>
                        </a:rPr>
                        <a:t>Lerngefäss V&amp;V</a:t>
                      </a:r>
                      <a:endParaRPr lang="de-D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Input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Laptop, Beamer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Leistungszielkataloge: W&amp;G, LS, IKA; Semesterreihung 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Sylvia Neidhöfer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15.00 – 15.15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Analyse Ausführungsbestimmungen V&amp;V, Vergleich mit Ausführungsbestimmungen AE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Einzelarbeit 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Plenumsdiskussion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Ausführungsbestimmungen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Teilnehmer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15.00 – 15.15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Vorstellung Musterbeispiel „Mobilität“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Input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Laptop, Beamer, Internetzugang, Musterbeispiel „Mobilität“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Sylvia Neidhöfer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15.15 – 15.25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Beurteilung Musterbeispiel „Mobilität“ 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Char char="Æ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Entwicklung von Qualitätskriterien zur Beurteilung künftiger Module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Char char="Æ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Hinweise für Anwendbarkeit im Profil B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 3"/>
                        <a:buChar char="Æ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Vorschläge zur Leistungsbeurteilung des Lerngefässes V&amp;V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Gruppenarbeit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Flipchart; Musterbeispiel „Mobilität“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Teilnehmer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15.25 – 16.05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Vorstellung und Diskussion der Ergebnisse der Gruppenarbeiten zum Musterbeispiel „Mobilität“ 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Plenumsdiskussion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Flipchart, OHP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Teilnehmer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16.05 – 16.20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Erfassung offener Fragen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Plenum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Flipchart, OHP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Teilnehmer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16.20– 16.40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Fragebogen Evaluation der Weiterbildungstagung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Fragebogen 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Evaluationsbögen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EHB (Franz Lam)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16.40 – 16.55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Schluss der Veranstaltung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17.00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718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Ergebnissicherung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Flipcharts fotografieren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EHB (Franz Lam) 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de-CH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endParaRPr lang="de-CH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428" marR="284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1" name="Freeform 3"/>
          <p:cNvSpPr>
            <a:spLocks/>
          </p:cNvSpPr>
          <p:nvPr/>
        </p:nvSpPr>
        <p:spPr bwMode="auto">
          <a:xfrm>
            <a:off x="381000" y="1066800"/>
            <a:ext cx="5562600" cy="452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" y="0"/>
              </a:cxn>
              <a:cxn ang="0">
                <a:pos x="58" y="1829"/>
              </a:cxn>
              <a:cxn ang="0">
                <a:pos x="3509" y="1829"/>
              </a:cxn>
              <a:cxn ang="0">
                <a:pos x="3509" y="2117"/>
              </a:cxn>
              <a:cxn ang="0">
                <a:pos x="64" y="2116"/>
              </a:cxn>
              <a:cxn ang="0">
                <a:pos x="64" y="2854"/>
              </a:cxn>
              <a:cxn ang="0">
                <a:pos x="40" y="2855"/>
              </a:cxn>
              <a:cxn ang="0">
                <a:pos x="40" y="2229"/>
              </a:cxn>
              <a:cxn ang="0">
                <a:pos x="0" y="2227"/>
              </a:cxn>
              <a:cxn ang="0">
                <a:pos x="0" y="0"/>
              </a:cxn>
            </a:cxnLst>
            <a:rect l="0" t="0" r="r" b="b"/>
            <a:pathLst>
              <a:path w="3509" h="2855">
                <a:moveTo>
                  <a:pt x="0" y="0"/>
                </a:moveTo>
                <a:lnTo>
                  <a:pt x="58" y="0"/>
                </a:lnTo>
                <a:lnTo>
                  <a:pt x="58" y="1829"/>
                </a:lnTo>
                <a:lnTo>
                  <a:pt x="3509" y="1829"/>
                </a:lnTo>
                <a:lnTo>
                  <a:pt x="3509" y="2117"/>
                </a:lnTo>
                <a:lnTo>
                  <a:pt x="64" y="2116"/>
                </a:lnTo>
                <a:lnTo>
                  <a:pt x="64" y="2854"/>
                </a:lnTo>
                <a:lnTo>
                  <a:pt x="40" y="2855"/>
                </a:lnTo>
                <a:lnTo>
                  <a:pt x="40" y="2229"/>
                </a:lnTo>
                <a:lnTo>
                  <a:pt x="0" y="2227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3175" cmpd="sng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357158" y="3929066"/>
            <a:ext cx="500066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000" b="1" dirty="0" smtClean="0">
                <a:solidFill>
                  <a:schemeClr val="bg1"/>
                </a:solidFill>
              </a:rPr>
              <a:t>Ausgangslage und Ergebnis der Reform</a:t>
            </a:r>
            <a:endParaRPr lang="de-DE" sz="2000" b="1" dirty="0">
              <a:solidFill>
                <a:schemeClr val="bg1"/>
              </a:solidFill>
            </a:endParaRPr>
          </a:p>
        </p:txBody>
      </p:sp>
      <p:pic>
        <p:nvPicPr>
          <p:cNvPr id="10" name="Grafik 17" descr="vernetzen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5000660" cy="241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Wie kam es zum Lerngefäss V&amp;V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484313"/>
            <a:ext cx="8572560" cy="4611687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b="0" dirty="0" smtClean="0"/>
              <a:t>Neues Fach „Branche und Firma“ </a:t>
            </a:r>
          </a:p>
          <a:p>
            <a:pPr>
              <a:spcBef>
                <a:spcPts val="200"/>
              </a:spcBef>
            </a:pPr>
            <a:r>
              <a:rPr lang="de-DE" b="0" dirty="0" smtClean="0"/>
              <a:t>120 Lektionen freisparen (insbesondere im Bereich W&amp;G)</a:t>
            </a:r>
          </a:p>
          <a:p>
            <a:pPr>
              <a:spcBef>
                <a:spcPts val="200"/>
              </a:spcBef>
            </a:pPr>
            <a:r>
              <a:rPr lang="de-DE" b="0" dirty="0" smtClean="0"/>
              <a:t>Vorhaben scheitert</a:t>
            </a:r>
          </a:p>
          <a:p>
            <a:pPr>
              <a:spcBef>
                <a:spcPts val="200"/>
              </a:spcBef>
            </a:pPr>
            <a:r>
              <a:rPr lang="sv-SE" b="0" dirty="0" smtClean="0"/>
              <a:t>IKA 200, W&amp;G 520, </a:t>
            </a:r>
            <a:r>
              <a:rPr lang="de-DE" b="0" dirty="0" smtClean="0"/>
              <a:t>Sprachen 240 Bruttolektionen</a:t>
            </a:r>
          </a:p>
          <a:p>
            <a:pPr>
              <a:spcBef>
                <a:spcPts val="200"/>
              </a:spcBef>
            </a:pPr>
            <a:r>
              <a:rPr lang="sv-SE" b="0" dirty="0" smtClean="0"/>
              <a:t>Lektionenpool von 160 Bruttolektionen für Schulung überfachlicher Kompetenzen, AE’s und SA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Vorschlag der Fachgruppe W&amp;G</a:t>
            </a:r>
          </a:p>
          <a:p>
            <a:pPr>
              <a:spcBef>
                <a:spcPts val="200"/>
              </a:spcBef>
            </a:pPr>
            <a:r>
              <a:rPr lang="de-DE" b="0" dirty="0" smtClean="0"/>
              <a:t>40 Bruttolektionen überfachliche Kompetenzen</a:t>
            </a:r>
            <a:endParaRPr lang="de-DE" sz="800" b="0" dirty="0" smtClean="0"/>
          </a:p>
          <a:p>
            <a:pPr>
              <a:spcBef>
                <a:spcPts val="200"/>
              </a:spcBef>
            </a:pPr>
            <a:r>
              <a:rPr lang="sv-SE" b="0" dirty="0" smtClean="0"/>
              <a:t>40 Bruttolektionen SA für 3. Lehrjahr</a:t>
            </a:r>
            <a:endParaRPr lang="sv-SE" sz="800" b="0" dirty="0" smtClean="0"/>
          </a:p>
          <a:p>
            <a:pPr>
              <a:spcBef>
                <a:spcPts val="200"/>
              </a:spcBef>
            </a:pPr>
            <a:r>
              <a:rPr lang="de-DE" b="0" dirty="0" smtClean="0"/>
              <a:t>80 Bruttolektionen V&amp;V im 2. Lehrjahr</a:t>
            </a:r>
          </a:p>
          <a:p>
            <a:endParaRPr lang="sv-SE" b="0" dirty="0" smtClean="0"/>
          </a:p>
          <a:p>
            <a:pPr>
              <a:buNone/>
            </a:pPr>
            <a:r>
              <a:rPr lang="sv-SE" b="0" dirty="0" smtClean="0">
                <a:sym typeface="Wingdings 3"/>
              </a:rPr>
              <a:t>	</a:t>
            </a:r>
            <a:r>
              <a:rPr lang="sv-SE" sz="2000" b="0" dirty="0" smtClean="0">
                <a:sym typeface="Wingdings 3"/>
              </a:rPr>
              <a:t>	</a:t>
            </a:r>
            <a:endParaRPr lang="sv-SE" b="0" dirty="0" smtClean="0"/>
          </a:p>
          <a:p>
            <a:endParaRPr lang="de-DE" dirty="0" smtClean="0"/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Entstehung V&amp;V (1/3)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2214554"/>
            <a:ext cx="8358246" cy="3714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000" b="0" dirty="0" smtClean="0"/>
              <a:t>Enges Korsett  für Leistungsziele im Unterrichtsbereich W&amp;G und kaum Raum für Anwendungen und Vernetzung. 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0" dirty="0" smtClean="0"/>
              <a:t>Anwendung von Lerninhalten über die Lernorte hinweg, unter Federführung eines Verantwortlichen (= Fach-</a:t>
            </a:r>
            <a:r>
              <a:rPr lang="de-DE" sz="2000" b="0" dirty="0" err="1" smtClean="0"/>
              <a:t>lehrperson</a:t>
            </a:r>
            <a:r>
              <a:rPr lang="de-DE" sz="2000" b="0" dirty="0" smtClean="0"/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0" dirty="0" smtClean="0"/>
              <a:t>Schweizweit einheitliche Lösung durch Auswahl von Themata aus dem Bereich «Betriebswirtschaftliche Prozesse», aber schulspezifische Umsetzung zwecks Berücksichtigung des unterschiedlichen Branchenmixes an Schulen resp. in einzelnen Klassen.</a:t>
            </a:r>
          </a:p>
          <a:p>
            <a:endParaRPr lang="sv-SE" sz="2000" b="0" dirty="0" smtClean="0"/>
          </a:p>
          <a:p>
            <a:endParaRPr lang="de-DE" sz="2000" dirty="0" smtClean="0"/>
          </a:p>
          <a:p>
            <a:pPr marL="0" indent="0">
              <a:buNone/>
            </a:pPr>
            <a:endParaRPr lang="de-CH" sz="2000" dirty="0" smtClean="0"/>
          </a:p>
          <a:p>
            <a:endParaRPr lang="de-CH" sz="2000" dirty="0"/>
          </a:p>
        </p:txBody>
      </p:sp>
      <p:sp>
        <p:nvSpPr>
          <p:cNvPr id="6" name="Rechteck 5"/>
          <p:cNvSpPr/>
          <p:nvPr/>
        </p:nvSpPr>
        <p:spPr>
          <a:xfrm>
            <a:off x="500034" y="1571612"/>
            <a:ext cx="684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/>
              </a:rPr>
              <a:t>Überlegungen in der Arbeitsgruppe W&amp;G </a:t>
            </a:r>
            <a:endParaRPr lang="de-DE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Entstehung V&amp;V (2/3)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15370" cy="392909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0" dirty="0" smtClean="0"/>
              <a:t>Integration von </a:t>
            </a:r>
            <a:r>
              <a:rPr lang="de-DE" sz="2000" b="0" dirty="0" err="1" smtClean="0"/>
              <a:t>prozessorientierten</a:t>
            </a:r>
            <a:r>
              <a:rPr lang="de-DE" sz="2000" b="0" dirty="0" smtClean="0"/>
              <a:t> Ausbildungseinheiten.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0" dirty="0" smtClean="0"/>
              <a:t>Beibehalt „gemischter“ Klassen an den BFS und damit der </a:t>
            </a:r>
            <a:r>
              <a:rPr lang="de-DE" sz="2000" b="0" dirty="0" err="1" smtClean="0"/>
              <a:t>allgemei-nen</a:t>
            </a:r>
            <a:r>
              <a:rPr lang="de-DE" sz="2000" b="0" dirty="0" smtClean="0"/>
              <a:t>, kaufmännischen Grundausbildung, und damit Verzicht auf eine (zu) frühe, branchenspezifische Fokussierung.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0" dirty="0" smtClean="0"/>
              <a:t>Kein „vierter Lernort“, damit weniger Schnittstellen, Förderung der Lehre „aus einem Guss“.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0" dirty="0" smtClean="0"/>
              <a:t>Kostenneutralität gegenüber heutiger Lösung, einfache organisatorische Umsetzung.</a:t>
            </a:r>
          </a:p>
          <a:p>
            <a:endParaRPr lang="sv-SE" sz="2000" b="0" dirty="0" smtClean="0"/>
          </a:p>
          <a:p>
            <a:endParaRPr lang="de-DE" sz="2000" dirty="0" smtClean="0"/>
          </a:p>
          <a:p>
            <a:pPr marL="0" indent="0">
              <a:buNone/>
            </a:pPr>
            <a:endParaRPr lang="de-CH" sz="2000" dirty="0" smtClean="0"/>
          </a:p>
          <a:p>
            <a:endParaRPr lang="de-CH" sz="2000" dirty="0"/>
          </a:p>
        </p:txBody>
      </p:sp>
      <p:sp>
        <p:nvSpPr>
          <p:cNvPr id="5" name="Rechteck 4"/>
          <p:cNvSpPr/>
          <p:nvPr/>
        </p:nvSpPr>
        <p:spPr>
          <a:xfrm>
            <a:off x="500034" y="1571612"/>
            <a:ext cx="684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/>
              </a:rPr>
              <a:t>Überlegungen in der Arbeitsgruppe W&amp;G </a:t>
            </a:r>
            <a:endParaRPr lang="de-DE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01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B_Präsentation">
  <a:themeElements>
    <a:clrScheme name="EHB_Präsentation 1">
      <a:dk1>
        <a:srgbClr val="000000"/>
      </a:dk1>
      <a:lt1>
        <a:srgbClr val="FFFFFF"/>
      </a:lt1>
      <a:dk2>
        <a:srgbClr val="143C7D"/>
      </a:dk2>
      <a:lt2>
        <a:srgbClr val="808080"/>
      </a:lt2>
      <a:accent1>
        <a:srgbClr val="143C7D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FBF"/>
      </a:accent5>
      <a:accent6>
        <a:srgbClr val="E7E7E7"/>
      </a:accent6>
      <a:hlink>
        <a:srgbClr val="FFFFFF"/>
      </a:hlink>
      <a:folHlink>
        <a:srgbClr val="FFA00A"/>
      </a:folHlink>
    </a:clrScheme>
    <a:fontScheme name="EHB_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HB_Präsentation 1">
        <a:dk1>
          <a:srgbClr val="000000"/>
        </a:dk1>
        <a:lt1>
          <a:srgbClr val="FFFFFF"/>
        </a:lt1>
        <a:dk2>
          <a:srgbClr val="143C7D"/>
        </a:dk2>
        <a:lt2>
          <a:srgbClr val="808080"/>
        </a:lt2>
        <a:accent1>
          <a:srgbClr val="143C7D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FBF"/>
        </a:accent5>
        <a:accent6>
          <a:srgbClr val="E7E7E7"/>
        </a:accent6>
        <a:hlink>
          <a:srgbClr val="FFFFFF"/>
        </a:hlink>
        <a:folHlink>
          <a:srgbClr val="FFA0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C64478D8A28648BC54151B35668474" ma:contentTypeVersion="1" ma:contentTypeDescription="Ein neues Dokument erstellen." ma:contentTypeScope="" ma:versionID="5dd92d408015e691cc881f0a50397bf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1a4129eff7868b77e03041878f8e0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4C2C465-DFC2-4A7F-84B6-6135EFBBC0A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C1E56F-0536-442E-A205-46550CC0B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3376D4-BDC9-4DF8-B043-3145935F0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EHB_Präsentation</Template>
  <TotalTime>0</TotalTime>
  <Words>1876</Words>
  <Application>Microsoft Office PowerPoint</Application>
  <PresentationFormat>Bildschirmpräsentation (4:3)</PresentationFormat>
  <Paragraphs>369</Paragraphs>
  <Slides>35</Slides>
  <Notes>35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Symbol</vt:lpstr>
      <vt:lpstr>Times New Roman</vt:lpstr>
      <vt:lpstr>Wingdings</vt:lpstr>
      <vt:lpstr>Wingdings 3</vt:lpstr>
      <vt:lpstr>EHB_Präsentation</vt:lpstr>
      <vt:lpstr>Dokument</vt:lpstr>
      <vt:lpstr>Weiterbildungstagung Atelier Vertiefen und Vernetzen (V&amp;V)</vt:lpstr>
      <vt:lpstr>PowerPoint-Präsentation</vt:lpstr>
      <vt:lpstr>Zielsetzungen</vt:lpstr>
      <vt:lpstr>Programm (Atelier 1)</vt:lpstr>
      <vt:lpstr>Programm (Atelier 2)</vt:lpstr>
      <vt:lpstr>PowerPoint-Präsentation</vt:lpstr>
      <vt:lpstr>Wie kam es zum Lerngefäss V&amp;V</vt:lpstr>
      <vt:lpstr>Entstehung V&amp;V (1/3)</vt:lpstr>
      <vt:lpstr>Entstehung V&amp;V (2/3)</vt:lpstr>
      <vt:lpstr>Entstehung V&amp;V (3/3)</vt:lpstr>
      <vt:lpstr>Endergebnis der Reform</vt:lpstr>
      <vt:lpstr>PowerPoint-Präsentation</vt:lpstr>
      <vt:lpstr>Zielsetzungen V&amp;V (1/5)</vt:lpstr>
      <vt:lpstr>Zielsetzungen V&amp;V (2/5)</vt:lpstr>
      <vt:lpstr>Zielsetzungen V&amp;V (3/5)</vt:lpstr>
      <vt:lpstr>Zielsetzungen V&amp;V (4/5)</vt:lpstr>
      <vt:lpstr>Zielsetzungen V&amp;V (5/5)</vt:lpstr>
      <vt:lpstr>Kurzcharakteristik V&amp;V</vt:lpstr>
      <vt:lpstr>PowerPoint-Präsentation</vt:lpstr>
      <vt:lpstr>Entwicklung V&amp;V-Module</vt:lpstr>
      <vt:lpstr>Ergebnisse Projektauftrag</vt:lpstr>
      <vt:lpstr>Leitlinien* für die Entwicklung des Musterbeispiels Mobilität (1/4)</vt:lpstr>
      <vt:lpstr>Leitlinien* für die Entwicklung des Musterbeispiels Mobilität (2/4)</vt:lpstr>
      <vt:lpstr>Leitlinien* für die Entwicklung des Musterbeispiels Mobilität (3/4)</vt:lpstr>
      <vt:lpstr>Leitlinien* für die Entwicklung des Musterbeispiels Mobilität (4/4)</vt:lpstr>
      <vt:lpstr>Angewandte Grundsätze* bei der Entwicklung Musterbeispiel (1/6)</vt:lpstr>
      <vt:lpstr>Angewandte Grundsätze* bei der Entwicklung Musterbeispiel (2/6)</vt:lpstr>
      <vt:lpstr>Angewandte Grundsätze* bei der Entwicklung Musterbeispiel (3/6)</vt:lpstr>
      <vt:lpstr>Angewandte Grundsätze* bei der Entwicklung Musterbeispiel (4/6)</vt:lpstr>
      <vt:lpstr>Angewandte Grundsätze* bei der Entwicklung Musterbeispiel (5/6)</vt:lpstr>
      <vt:lpstr>PowerPoint-Präsentation</vt:lpstr>
      <vt:lpstr>Ausschreibung SAB</vt:lpstr>
      <vt:lpstr>Unterlagen Online auf www.ehb-schweiz.ch</vt:lpstr>
      <vt:lpstr>Online auf www.ehb-schweiz.ch</vt:lpstr>
      <vt:lpstr>PowerPoint-Präsentation</vt:lpstr>
    </vt:vector>
  </TitlesOfParts>
  <Company>EHB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HMS Standardlehrplan zum Schullehrplan Entwicklung eines konkreten Umsetzungsbeispieles</dc:title>
  <dc:creator>Lachenmeier Patrick</dc:creator>
  <cp:lastModifiedBy>Stéphanie Zosso</cp:lastModifiedBy>
  <cp:revision>415</cp:revision>
  <cp:lastPrinted>2006-11-05T15:56:24Z</cp:lastPrinted>
  <dcterms:created xsi:type="dcterms:W3CDTF">2009-12-08T15:05:15Z</dcterms:created>
  <dcterms:modified xsi:type="dcterms:W3CDTF">2015-10-15T12:46:17Z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0x01010026C64478D8A28648BC54151B35668474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