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Lst>
  <p:notesMasterIdLst>
    <p:notesMasterId r:id="rId24"/>
  </p:notesMasterIdLst>
  <p:handoutMasterIdLst>
    <p:handoutMasterId r:id="rId25"/>
  </p:handoutMasterIdLst>
  <p:sldIdLst>
    <p:sldId id="357" r:id="rId5"/>
    <p:sldId id="358" r:id="rId6"/>
    <p:sldId id="370" r:id="rId7"/>
    <p:sldId id="359" r:id="rId8"/>
    <p:sldId id="365" r:id="rId9"/>
    <p:sldId id="361" r:id="rId10"/>
    <p:sldId id="362" r:id="rId11"/>
    <p:sldId id="363" r:id="rId12"/>
    <p:sldId id="380" r:id="rId13"/>
    <p:sldId id="371" r:id="rId14"/>
    <p:sldId id="377" r:id="rId15"/>
    <p:sldId id="366" r:id="rId16"/>
    <p:sldId id="364" r:id="rId17"/>
    <p:sldId id="378" r:id="rId18"/>
    <p:sldId id="375" r:id="rId19"/>
    <p:sldId id="381" r:id="rId20"/>
    <p:sldId id="369" r:id="rId21"/>
    <p:sldId id="372" r:id="rId22"/>
    <p:sldId id="374" r:id="rId23"/>
  </p:sldIdLst>
  <p:sldSz cx="9144000" cy="6858000" type="screen4x3"/>
  <p:notesSz cx="7099300" cy="10234613"/>
  <p:defaultTextStyle>
    <a:defPPr>
      <a:defRPr lang="de-DE"/>
    </a:defPPr>
    <a:lvl1pPr algn="l" rtl="0" fontAlgn="base">
      <a:spcBef>
        <a:spcPct val="0"/>
      </a:spcBef>
      <a:spcAft>
        <a:spcPct val="0"/>
      </a:spcAft>
      <a:defRPr sz="1200" b="1" kern="1200">
        <a:solidFill>
          <a:schemeClr val="accent1"/>
        </a:solidFill>
        <a:latin typeface="Arial" pitchFamily="34" charset="0"/>
        <a:ea typeface="ＭＳ Ｐゴシック" charset="-128"/>
        <a:cs typeface="+mn-cs"/>
      </a:defRPr>
    </a:lvl1pPr>
    <a:lvl2pPr marL="457200" algn="l" rtl="0" fontAlgn="base">
      <a:spcBef>
        <a:spcPct val="0"/>
      </a:spcBef>
      <a:spcAft>
        <a:spcPct val="0"/>
      </a:spcAft>
      <a:defRPr sz="1200" b="1" kern="1200">
        <a:solidFill>
          <a:schemeClr val="accent1"/>
        </a:solidFill>
        <a:latin typeface="Arial" pitchFamily="34" charset="0"/>
        <a:ea typeface="ＭＳ Ｐゴシック" charset="-128"/>
        <a:cs typeface="+mn-cs"/>
      </a:defRPr>
    </a:lvl2pPr>
    <a:lvl3pPr marL="914400" algn="l" rtl="0" fontAlgn="base">
      <a:spcBef>
        <a:spcPct val="0"/>
      </a:spcBef>
      <a:spcAft>
        <a:spcPct val="0"/>
      </a:spcAft>
      <a:defRPr sz="1200" b="1" kern="1200">
        <a:solidFill>
          <a:schemeClr val="accent1"/>
        </a:solidFill>
        <a:latin typeface="Arial" pitchFamily="34" charset="0"/>
        <a:ea typeface="ＭＳ Ｐゴシック" charset="-128"/>
        <a:cs typeface="+mn-cs"/>
      </a:defRPr>
    </a:lvl3pPr>
    <a:lvl4pPr marL="1371600" algn="l" rtl="0" fontAlgn="base">
      <a:spcBef>
        <a:spcPct val="0"/>
      </a:spcBef>
      <a:spcAft>
        <a:spcPct val="0"/>
      </a:spcAft>
      <a:defRPr sz="1200" b="1" kern="1200">
        <a:solidFill>
          <a:schemeClr val="accent1"/>
        </a:solidFill>
        <a:latin typeface="Arial" pitchFamily="34" charset="0"/>
        <a:ea typeface="ＭＳ Ｐゴシック" charset="-128"/>
        <a:cs typeface="+mn-cs"/>
      </a:defRPr>
    </a:lvl4pPr>
    <a:lvl5pPr marL="1828800" algn="l" rtl="0" fontAlgn="base">
      <a:spcBef>
        <a:spcPct val="0"/>
      </a:spcBef>
      <a:spcAft>
        <a:spcPct val="0"/>
      </a:spcAft>
      <a:defRPr sz="1200" b="1" kern="1200">
        <a:solidFill>
          <a:schemeClr val="accent1"/>
        </a:solidFill>
        <a:latin typeface="Arial" pitchFamily="34" charset="0"/>
        <a:ea typeface="ＭＳ Ｐゴシック" charset="-128"/>
        <a:cs typeface="+mn-cs"/>
      </a:defRPr>
    </a:lvl5pPr>
    <a:lvl6pPr marL="2286000" algn="l" defTabSz="914400" rtl="0" eaLnBrk="1" latinLnBrk="0" hangingPunct="1">
      <a:defRPr sz="1200" b="1" kern="1200">
        <a:solidFill>
          <a:schemeClr val="accent1"/>
        </a:solidFill>
        <a:latin typeface="Arial" pitchFamily="34" charset="0"/>
        <a:ea typeface="ＭＳ Ｐゴシック" charset="-128"/>
        <a:cs typeface="+mn-cs"/>
      </a:defRPr>
    </a:lvl6pPr>
    <a:lvl7pPr marL="2743200" algn="l" defTabSz="914400" rtl="0" eaLnBrk="1" latinLnBrk="0" hangingPunct="1">
      <a:defRPr sz="1200" b="1" kern="1200">
        <a:solidFill>
          <a:schemeClr val="accent1"/>
        </a:solidFill>
        <a:latin typeface="Arial" pitchFamily="34" charset="0"/>
        <a:ea typeface="ＭＳ Ｐゴシック" charset="-128"/>
        <a:cs typeface="+mn-cs"/>
      </a:defRPr>
    </a:lvl7pPr>
    <a:lvl8pPr marL="3200400" algn="l" defTabSz="914400" rtl="0" eaLnBrk="1" latinLnBrk="0" hangingPunct="1">
      <a:defRPr sz="1200" b="1" kern="1200">
        <a:solidFill>
          <a:schemeClr val="accent1"/>
        </a:solidFill>
        <a:latin typeface="Arial" pitchFamily="34" charset="0"/>
        <a:ea typeface="ＭＳ Ｐゴシック" charset="-128"/>
        <a:cs typeface="+mn-cs"/>
      </a:defRPr>
    </a:lvl8pPr>
    <a:lvl9pPr marL="3657600" algn="l" defTabSz="914400" rtl="0" eaLnBrk="1" latinLnBrk="0" hangingPunct="1">
      <a:defRPr sz="1200" b="1" kern="1200">
        <a:solidFill>
          <a:schemeClr val="accent1"/>
        </a:solidFill>
        <a:latin typeface="Arial"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695"/>
    <a:srgbClr val="F3F493"/>
    <a:srgbClr val="78FFD1"/>
    <a:srgbClr val="FEBE99"/>
    <a:srgbClr val="FFFF99"/>
    <a:srgbClr val="CCECFF"/>
    <a:srgbClr val="FFFF66"/>
    <a:srgbClr val="A50021"/>
    <a:srgbClr val="CC000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476" autoAdjust="0"/>
  </p:normalViewPr>
  <p:slideViewPr>
    <p:cSldViewPr>
      <p:cViewPr varScale="1">
        <p:scale>
          <a:sx n="92" d="100"/>
          <a:sy n="92" d="100"/>
        </p:scale>
        <p:origin x="2154" y="90"/>
      </p:cViewPr>
      <p:guideLst>
        <p:guide orient="horz" pos="2160"/>
        <p:guide pos="2880"/>
      </p:guideLst>
    </p:cSldViewPr>
  </p:slideViewPr>
  <p:notesTextViewPr>
    <p:cViewPr>
      <p:scale>
        <a:sx n="150" d="100"/>
        <a:sy n="15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5465" tIns="47732" rIns="95465" bIns="47732" numCol="1" anchor="t" anchorCtr="0" compatLnSpc="1">
            <a:prstTxWarp prst="textNoShape">
              <a:avLst/>
            </a:prstTxWarp>
          </a:bodyPr>
          <a:lstStyle>
            <a:lvl1pPr defTabSz="955675" eaLnBrk="0" hangingPunct="0">
              <a:defRPr sz="1300" b="0" smtClean="0">
                <a:solidFill>
                  <a:schemeClr val="tx1"/>
                </a:solidFill>
                <a:latin typeface="Arial" charset="0"/>
                <a:ea typeface="ＭＳ Ｐゴシック" charset="0"/>
                <a:cs typeface="ＭＳ Ｐゴシック" charset="0"/>
              </a:defRPr>
            </a:lvl1pPr>
          </a:lstStyle>
          <a:p>
            <a:pPr>
              <a:defRPr/>
            </a:pPr>
            <a:endParaRPr lang="de-DE"/>
          </a:p>
        </p:txBody>
      </p:sp>
      <p:sp>
        <p:nvSpPr>
          <p:cNvPr id="113667" name="Rectangle 3"/>
          <p:cNvSpPr>
            <a:spLocks noGrp="1" noChangeArrowheads="1"/>
          </p:cNvSpPr>
          <p:nvPr>
            <p:ph type="dt" sz="quarter" idx="1"/>
          </p:nvPr>
        </p:nvSpPr>
        <p:spPr bwMode="auto">
          <a:xfrm>
            <a:off x="4022725"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5465" tIns="47732" rIns="95465" bIns="47732" numCol="1" anchor="t" anchorCtr="0" compatLnSpc="1">
            <a:prstTxWarp prst="textNoShape">
              <a:avLst/>
            </a:prstTxWarp>
          </a:bodyPr>
          <a:lstStyle>
            <a:lvl1pPr algn="r" defTabSz="955675" eaLnBrk="0" hangingPunct="0">
              <a:defRPr sz="1300" b="0" smtClean="0">
                <a:solidFill>
                  <a:schemeClr val="tx1"/>
                </a:solidFill>
                <a:latin typeface="Arial" charset="0"/>
                <a:ea typeface="ＭＳ Ｐゴシック" charset="0"/>
                <a:cs typeface="ＭＳ Ｐゴシック" charset="0"/>
              </a:defRPr>
            </a:lvl1pPr>
          </a:lstStyle>
          <a:p>
            <a:pPr>
              <a:defRPr/>
            </a:pPr>
            <a:endParaRPr lang="de-DE"/>
          </a:p>
        </p:txBody>
      </p:sp>
      <p:sp>
        <p:nvSpPr>
          <p:cNvPr id="113668" name="Rectangle 4"/>
          <p:cNvSpPr>
            <a:spLocks noGrp="1" noChangeArrowheads="1"/>
          </p:cNvSpPr>
          <p:nvPr>
            <p:ph type="ftr" sz="quarter" idx="2"/>
          </p:nvPr>
        </p:nvSpPr>
        <p:spPr bwMode="auto">
          <a:xfrm>
            <a:off x="0"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5465" tIns="47732" rIns="95465" bIns="47732" numCol="1" anchor="b" anchorCtr="0" compatLnSpc="1">
            <a:prstTxWarp prst="textNoShape">
              <a:avLst/>
            </a:prstTxWarp>
          </a:bodyPr>
          <a:lstStyle>
            <a:lvl1pPr defTabSz="955675" eaLnBrk="0" hangingPunct="0">
              <a:defRPr sz="1300" b="0" smtClean="0">
                <a:solidFill>
                  <a:schemeClr val="tx1"/>
                </a:solidFill>
                <a:latin typeface="Arial" charset="0"/>
                <a:ea typeface="ＭＳ Ｐゴシック" charset="0"/>
                <a:cs typeface="ＭＳ Ｐゴシック" charset="0"/>
              </a:defRPr>
            </a:lvl1pPr>
          </a:lstStyle>
          <a:p>
            <a:pPr>
              <a:defRPr/>
            </a:pPr>
            <a:endParaRPr lang="de-DE"/>
          </a:p>
        </p:txBody>
      </p:sp>
      <p:sp>
        <p:nvSpPr>
          <p:cNvPr id="113669" name="Rectangle 5"/>
          <p:cNvSpPr>
            <a:spLocks noGrp="1" noChangeArrowheads="1"/>
          </p:cNvSpPr>
          <p:nvPr>
            <p:ph type="sldNum" sz="quarter" idx="3"/>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5465" tIns="47732" rIns="95465" bIns="47732" numCol="1" anchor="b" anchorCtr="0" compatLnSpc="1">
            <a:prstTxWarp prst="textNoShape">
              <a:avLst/>
            </a:prstTxWarp>
          </a:bodyPr>
          <a:lstStyle>
            <a:lvl1pPr algn="r" defTabSz="955675" eaLnBrk="0" hangingPunct="0">
              <a:defRPr sz="1300" b="0">
                <a:solidFill>
                  <a:schemeClr val="tx1"/>
                </a:solidFill>
              </a:defRPr>
            </a:lvl1pPr>
          </a:lstStyle>
          <a:p>
            <a:fld id="{12580F43-ABB5-46A8-BCFF-500060DBC3AE}" type="slidenum">
              <a:rPr lang="de-DE"/>
              <a:pPr/>
              <a:t>‹Nr.›</a:t>
            </a:fld>
            <a:endParaRPr lang="de-DE"/>
          </a:p>
        </p:txBody>
      </p:sp>
    </p:spTree>
    <p:extLst>
      <p:ext uri="{BB962C8B-B14F-4D97-AF65-F5344CB8AC3E}">
        <p14:creationId xmlns:p14="http://schemas.microsoft.com/office/powerpoint/2010/main" val="4197968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2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5465" tIns="47732" rIns="95465" bIns="47732" numCol="1" anchor="t" anchorCtr="0" compatLnSpc="1">
            <a:prstTxWarp prst="textNoShape">
              <a:avLst/>
            </a:prstTxWarp>
          </a:bodyPr>
          <a:lstStyle>
            <a:lvl1pPr defTabSz="955675" eaLnBrk="0" hangingPunct="0">
              <a:defRPr sz="1300" b="0" smtClean="0">
                <a:solidFill>
                  <a:schemeClr val="tx1"/>
                </a:solidFill>
                <a:latin typeface="Arial" charset="0"/>
                <a:ea typeface="ＭＳ Ｐゴシック" charset="0"/>
                <a:cs typeface="ＭＳ Ｐゴシック" charset="0"/>
              </a:defRPr>
            </a:lvl1pPr>
          </a:lstStyle>
          <a:p>
            <a:pPr>
              <a:defRPr/>
            </a:pPr>
            <a:endParaRPr lang="de-DE"/>
          </a:p>
        </p:txBody>
      </p:sp>
      <p:sp>
        <p:nvSpPr>
          <p:cNvPr id="3075" name="Rectangle 3"/>
          <p:cNvSpPr>
            <a:spLocks noGrp="1" noChangeArrowheads="1"/>
          </p:cNvSpPr>
          <p:nvPr>
            <p:ph type="dt" idx="1"/>
          </p:nvPr>
        </p:nvSpPr>
        <p:spPr bwMode="auto">
          <a:xfrm>
            <a:off x="4022725" y="0"/>
            <a:ext cx="3076575" cy="512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5465" tIns="47732" rIns="95465" bIns="47732" numCol="1" anchor="t" anchorCtr="0" compatLnSpc="1">
            <a:prstTxWarp prst="textNoShape">
              <a:avLst/>
            </a:prstTxWarp>
          </a:bodyPr>
          <a:lstStyle>
            <a:lvl1pPr algn="r" defTabSz="955675" eaLnBrk="0" hangingPunct="0">
              <a:defRPr sz="1300" b="0" smtClean="0">
                <a:solidFill>
                  <a:schemeClr val="tx1"/>
                </a:solidFill>
                <a:latin typeface="Arial" charset="0"/>
                <a:ea typeface="ＭＳ Ｐゴシック" charset="0"/>
                <a:cs typeface="ＭＳ Ｐゴシック" charset="0"/>
              </a:defRPr>
            </a:lvl1pPr>
          </a:lstStyle>
          <a:p>
            <a:pPr>
              <a:defRPr/>
            </a:pPr>
            <a:endParaRPr lang="de-DE"/>
          </a:p>
        </p:txBody>
      </p:sp>
      <p:sp>
        <p:nvSpPr>
          <p:cNvPr id="3076"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150" y="4860925"/>
            <a:ext cx="5207000" cy="4605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5465" tIns="47732" rIns="95465" bIns="47732"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3078" name="Rectangle 6"/>
          <p:cNvSpPr>
            <a:spLocks noGrp="1" noChangeArrowheads="1"/>
          </p:cNvSpPr>
          <p:nvPr>
            <p:ph type="ftr" sz="quarter" idx="4"/>
          </p:nvPr>
        </p:nvSpPr>
        <p:spPr bwMode="auto">
          <a:xfrm>
            <a:off x="0" y="9721850"/>
            <a:ext cx="3076575" cy="512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5465" tIns="47732" rIns="95465" bIns="47732" numCol="1" anchor="b" anchorCtr="0" compatLnSpc="1">
            <a:prstTxWarp prst="textNoShape">
              <a:avLst/>
            </a:prstTxWarp>
          </a:bodyPr>
          <a:lstStyle>
            <a:lvl1pPr defTabSz="955675" eaLnBrk="0" hangingPunct="0">
              <a:defRPr sz="1300" b="0" smtClean="0">
                <a:solidFill>
                  <a:schemeClr val="tx1"/>
                </a:solidFill>
                <a:latin typeface="Arial" charset="0"/>
                <a:ea typeface="ＭＳ Ｐゴシック" charset="0"/>
                <a:cs typeface="ＭＳ Ｐゴシック" charset="0"/>
              </a:defRPr>
            </a:lvl1pPr>
          </a:lstStyle>
          <a:p>
            <a:pPr>
              <a:defRPr/>
            </a:pPr>
            <a:endParaRPr lang="de-DE"/>
          </a:p>
        </p:txBody>
      </p:sp>
      <p:sp>
        <p:nvSpPr>
          <p:cNvPr id="3079" name="Rectangle 7"/>
          <p:cNvSpPr>
            <a:spLocks noGrp="1" noChangeArrowheads="1"/>
          </p:cNvSpPr>
          <p:nvPr>
            <p:ph type="sldNum" sz="quarter" idx="5"/>
          </p:nvPr>
        </p:nvSpPr>
        <p:spPr bwMode="auto">
          <a:xfrm>
            <a:off x="4022725" y="9721850"/>
            <a:ext cx="3076575" cy="512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5465" tIns="47732" rIns="95465" bIns="47732" numCol="1" anchor="b" anchorCtr="0" compatLnSpc="1">
            <a:prstTxWarp prst="textNoShape">
              <a:avLst/>
            </a:prstTxWarp>
          </a:bodyPr>
          <a:lstStyle>
            <a:lvl1pPr algn="r" defTabSz="955675" eaLnBrk="0" hangingPunct="0">
              <a:defRPr sz="1300" b="0">
                <a:solidFill>
                  <a:schemeClr val="tx1"/>
                </a:solidFill>
              </a:defRPr>
            </a:lvl1pPr>
          </a:lstStyle>
          <a:p>
            <a:fld id="{908611AC-D807-454C-A20E-90F897313388}" type="slidenum">
              <a:rPr lang="de-DE"/>
              <a:pPr/>
              <a:t>‹Nr.›</a:t>
            </a:fld>
            <a:endParaRPr lang="de-DE"/>
          </a:p>
        </p:txBody>
      </p:sp>
    </p:spTree>
    <p:extLst>
      <p:ext uri="{BB962C8B-B14F-4D97-AF65-F5344CB8AC3E}">
        <p14:creationId xmlns:p14="http://schemas.microsoft.com/office/powerpoint/2010/main" val="285351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defTabSz="955675" eaLnBrk="0" hangingPunct="0">
              <a:defRPr sz="1200" b="1">
                <a:solidFill>
                  <a:schemeClr val="accent1"/>
                </a:solidFill>
                <a:latin typeface="Arial" pitchFamily="34" charset="0"/>
                <a:ea typeface="ＭＳ Ｐゴシック" charset="-128"/>
              </a:defRPr>
            </a:lvl1pPr>
            <a:lvl2pPr marL="742950" indent="-285750" defTabSz="955675" eaLnBrk="0" hangingPunct="0">
              <a:defRPr sz="1200" b="1">
                <a:solidFill>
                  <a:schemeClr val="accent1"/>
                </a:solidFill>
                <a:latin typeface="Arial" pitchFamily="34" charset="0"/>
                <a:ea typeface="ＭＳ Ｐゴシック" charset="-128"/>
              </a:defRPr>
            </a:lvl2pPr>
            <a:lvl3pPr marL="1143000" indent="-228600" defTabSz="955675" eaLnBrk="0" hangingPunct="0">
              <a:defRPr sz="1200" b="1">
                <a:solidFill>
                  <a:schemeClr val="accent1"/>
                </a:solidFill>
                <a:latin typeface="Arial" pitchFamily="34" charset="0"/>
                <a:ea typeface="ＭＳ Ｐゴシック" charset="-128"/>
              </a:defRPr>
            </a:lvl3pPr>
            <a:lvl4pPr marL="1600200" indent="-228600" defTabSz="955675" eaLnBrk="0" hangingPunct="0">
              <a:defRPr sz="1200" b="1">
                <a:solidFill>
                  <a:schemeClr val="accent1"/>
                </a:solidFill>
                <a:latin typeface="Arial" pitchFamily="34" charset="0"/>
                <a:ea typeface="ＭＳ Ｐゴシック" charset="-128"/>
              </a:defRPr>
            </a:lvl4pPr>
            <a:lvl5pPr marL="2057400" indent="-228600" defTabSz="955675" eaLnBrk="0" hangingPunct="0">
              <a:defRPr sz="1200" b="1">
                <a:solidFill>
                  <a:schemeClr val="accent1"/>
                </a:solidFill>
                <a:latin typeface="Arial" pitchFamily="34" charset="0"/>
                <a:ea typeface="ＭＳ Ｐゴシック" charset="-128"/>
              </a:defRPr>
            </a:lvl5pPr>
            <a:lvl6pPr marL="2514600" indent="-228600" defTabSz="955675" eaLnBrk="0" fontAlgn="base" hangingPunct="0">
              <a:spcBef>
                <a:spcPct val="0"/>
              </a:spcBef>
              <a:spcAft>
                <a:spcPct val="0"/>
              </a:spcAft>
              <a:defRPr sz="1200" b="1">
                <a:solidFill>
                  <a:schemeClr val="accent1"/>
                </a:solidFill>
                <a:latin typeface="Arial" pitchFamily="34" charset="0"/>
                <a:ea typeface="ＭＳ Ｐゴシック" charset="-128"/>
              </a:defRPr>
            </a:lvl6pPr>
            <a:lvl7pPr marL="2971800" indent="-228600" defTabSz="955675" eaLnBrk="0" fontAlgn="base" hangingPunct="0">
              <a:spcBef>
                <a:spcPct val="0"/>
              </a:spcBef>
              <a:spcAft>
                <a:spcPct val="0"/>
              </a:spcAft>
              <a:defRPr sz="1200" b="1">
                <a:solidFill>
                  <a:schemeClr val="accent1"/>
                </a:solidFill>
                <a:latin typeface="Arial" pitchFamily="34" charset="0"/>
                <a:ea typeface="ＭＳ Ｐゴシック" charset="-128"/>
              </a:defRPr>
            </a:lvl7pPr>
            <a:lvl8pPr marL="3429000" indent="-228600" defTabSz="955675" eaLnBrk="0" fontAlgn="base" hangingPunct="0">
              <a:spcBef>
                <a:spcPct val="0"/>
              </a:spcBef>
              <a:spcAft>
                <a:spcPct val="0"/>
              </a:spcAft>
              <a:defRPr sz="1200" b="1">
                <a:solidFill>
                  <a:schemeClr val="accent1"/>
                </a:solidFill>
                <a:latin typeface="Arial" pitchFamily="34" charset="0"/>
                <a:ea typeface="ＭＳ Ｐゴシック" charset="-128"/>
              </a:defRPr>
            </a:lvl8pPr>
            <a:lvl9pPr marL="3886200" indent="-228600" defTabSz="955675" eaLnBrk="0" fontAlgn="base" hangingPunct="0">
              <a:spcBef>
                <a:spcPct val="0"/>
              </a:spcBef>
              <a:spcAft>
                <a:spcPct val="0"/>
              </a:spcAft>
              <a:defRPr sz="1200" b="1">
                <a:solidFill>
                  <a:schemeClr val="accent1"/>
                </a:solidFill>
                <a:latin typeface="Arial" pitchFamily="34" charset="0"/>
                <a:ea typeface="ＭＳ Ｐゴシック" charset="-128"/>
              </a:defRPr>
            </a:lvl9pPr>
          </a:lstStyle>
          <a:p>
            <a:fld id="{8C59E54A-A799-4840-8035-552E41DEB232}" type="slidenum">
              <a:rPr lang="de-DE" sz="1300" b="0">
                <a:solidFill>
                  <a:schemeClr val="tx1"/>
                </a:solidFill>
              </a:rPr>
              <a:pPr/>
              <a:t>1</a:t>
            </a:fld>
            <a:endParaRPr lang="de-DE" sz="1300" b="0">
              <a:solidFill>
                <a:schemeClr val="tx1"/>
              </a:solidFill>
            </a:endParaRPr>
          </a:p>
        </p:txBody>
      </p:sp>
      <p:sp>
        <p:nvSpPr>
          <p:cNvPr id="3788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147" name="Rectangle 3"/>
          <p:cNvSpPr>
            <a:spLocks noGrp="1" noChangeArrowheads="1"/>
          </p:cNvSpPr>
          <p:nvPr>
            <p:ph type="body" idx="1"/>
          </p:nvPr>
        </p:nvSpPr>
        <p:spPr>
          <a:noFill/>
        </p:spPr>
        <p:txBody>
          <a:bodyPr/>
          <a:lstStyle/>
          <a:p>
            <a:pPr eaLnBrk="1" hangingPunct="1"/>
            <a:endParaRPr lang="de-CH" dirty="0" smtClean="0">
              <a:latin typeface="Arial" pitchFamily="34" charset="0"/>
              <a:ea typeface="ＭＳ Ｐゴシック" charset="-128"/>
            </a:endParaRPr>
          </a:p>
        </p:txBody>
      </p:sp>
    </p:spTree>
    <p:extLst>
      <p:ext uri="{BB962C8B-B14F-4D97-AF65-F5344CB8AC3E}">
        <p14:creationId xmlns:p14="http://schemas.microsoft.com/office/powerpoint/2010/main" val="1716168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Verweisen auf Beispiel Englisch im Manual (unter 12.2 Fremdsprachen</a:t>
            </a:r>
            <a:r>
              <a:rPr lang="de-DE" baseline="0" dirty="0" smtClean="0"/>
              <a:t>), stammt von Christoph Hohl von der KV Business School Zürich</a:t>
            </a:r>
          </a:p>
          <a:p>
            <a:r>
              <a:rPr lang="de-DE" baseline="0" dirty="0" smtClean="0"/>
              <a:t>Soweit als möglich die Grundsätze der neueren FS-Didaktik (</a:t>
            </a:r>
            <a:r>
              <a:rPr lang="de-DE" baseline="0" dirty="0" err="1" smtClean="0"/>
              <a:t>Kompetenzor</a:t>
            </a:r>
            <a:r>
              <a:rPr lang="de-DE" baseline="0" dirty="0" smtClean="0"/>
              <a:t>., </a:t>
            </a:r>
            <a:r>
              <a:rPr lang="de-DE" baseline="0" dirty="0" err="1" smtClean="0"/>
              <a:t>Handlungsor</a:t>
            </a:r>
            <a:r>
              <a:rPr lang="de-DE" baseline="0" dirty="0" smtClean="0"/>
              <a:t>., </a:t>
            </a:r>
            <a:r>
              <a:rPr lang="de-DE" baseline="0" dirty="0" err="1" smtClean="0"/>
              <a:t>Aufgabenor</a:t>
            </a:r>
            <a:r>
              <a:rPr lang="de-DE" baseline="0" dirty="0" smtClean="0"/>
              <a:t>., etc.) berücksichtigen!</a:t>
            </a:r>
            <a:endParaRPr lang="de-DE" dirty="0" smtClean="0"/>
          </a:p>
        </p:txBody>
      </p:sp>
      <p:sp>
        <p:nvSpPr>
          <p:cNvPr id="4" name="Foliennummernplatzhalter 3"/>
          <p:cNvSpPr>
            <a:spLocks noGrp="1"/>
          </p:cNvSpPr>
          <p:nvPr>
            <p:ph type="sldNum" sz="quarter" idx="10"/>
          </p:nvPr>
        </p:nvSpPr>
        <p:spPr/>
        <p:txBody>
          <a:bodyPr/>
          <a:lstStyle/>
          <a:p>
            <a:fld id="{908611AC-D807-454C-A20E-90F897313388}" type="slidenum">
              <a:rPr lang="de-DE" smtClean="0"/>
              <a:pPr/>
              <a:t>14</a:t>
            </a:fld>
            <a:endParaRPr lang="de-DE"/>
          </a:p>
        </p:txBody>
      </p:sp>
    </p:spTree>
    <p:extLst>
      <p:ext uri="{BB962C8B-B14F-4D97-AF65-F5344CB8AC3E}">
        <p14:creationId xmlns:p14="http://schemas.microsoft.com/office/powerpoint/2010/main" val="2121566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Verweis auf Themenspeicher</a:t>
            </a:r>
            <a:r>
              <a:rPr lang="de-DE" baseline="0" dirty="0" smtClean="0"/>
              <a:t> -&gt; laufend ergänzen</a:t>
            </a:r>
          </a:p>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t>Austeilen Vorlage</a:t>
            </a:r>
            <a:r>
              <a:rPr lang="de-DE" baseline="0" dirty="0" smtClean="0"/>
              <a:t> Schullehrplan als Hilfsmittel, kurz blaue Zeile erklären.</a:t>
            </a:r>
          </a:p>
          <a:p>
            <a:pPr marL="0" marR="0" indent="0" algn="l" defTabSz="914400" rtl="0" eaLnBrk="0" fontAlgn="base" latinLnBrk="0" hangingPunct="0">
              <a:lnSpc>
                <a:spcPct val="100000"/>
              </a:lnSpc>
              <a:spcBef>
                <a:spcPct val="30000"/>
              </a:spcBef>
              <a:spcAft>
                <a:spcPct val="0"/>
              </a:spcAft>
              <a:buClrTx/>
              <a:buSzTx/>
              <a:buFontTx/>
              <a:buNone/>
              <a:tabLst/>
              <a:defRPr/>
            </a:pPr>
            <a:r>
              <a:rPr lang="de-DE" baseline="0" dirty="0" smtClean="0"/>
              <a:t>Austeilen MSS ausführlich</a:t>
            </a:r>
            <a:endParaRPr lang="de-DE" dirty="0" smtClean="0"/>
          </a:p>
          <a:p>
            <a:endParaRPr lang="de-DE" dirty="0"/>
          </a:p>
        </p:txBody>
      </p:sp>
      <p:sp>
        <p:nvSpPr>
          <p:cNvPr id="4" name="Foliennummernplatzhalter 3"/>
          <p:cNvSpPr>
            <a:spLocks noGrp="1"/>
          </p:cNvSpPr>
          <p:nvPr>
            <p:ph type="sldNum" sz="quarter" idx="10"/>
          </p:nvPr>
        </p:nvSpPr>
        <p:spPr/>
        <p:txBody>
          <a:bodyPr/>
          <a:lstStyle/>
          <a:p>
            <a:fld id="{908611AC-D807-454C-A20E-90F897313388}" type="slidenum">
              <a:rPr lang="de-DE" smtClean="0"/>
              <a:pPr/>
              <a:t>15</a:t>
            </a:fld>
            <a:endParaRPr lang="de-DE"/>
          </a:p>
        </p:txBody>
      </p:sp>
    </p:spTree>
    <p:extLst>
      <p:ext uri="{BB962C8B-B14F-4D97-AF65-F5344CB8AC3E}">
        <p14:creationId xmlns:p14="http://schemas.microsoft.com/office/powerpoint/2010/main" val="939623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baseline="0" dirty="0" smtClean="0"/>
              <a:t>Kolonne „Phasen“: statt Lernjahre; die meisten Lehrziele werden in mehreren Phasen behandelt (wiederkehrend). </a:t>
            </a:r>
          </a:p>
          <a:p>
            <a:pPr marL="171450" indent="-171450">
              <a:buFontTx/>
              <a:buChar char="-"/>
            </a:pPr>
            <a:r>
              <a:rPr lang="de-DE" baseline="0" dirty="0" smtClean="0"/>
              <a:t>Kolonne „Richtziel“ kann nach Abschluss der Lehrplan-Arbeiten auch gelöscht werden.</a:t>
            </a:r>
          </a:p>
          <a:p>
            <a:pPr marL="171450" indent="-171450">
              <a:buFontTx/>
              <a:buChar char="-"/>
            </a:pPr>
            <a:r>
              <a:rPr lang="de-DE" baseline="0" dirty="0" smtClean="0"/>
              <a:t>Kolonne „Leistungsziele“: was der Unterrichtsplanung direkt zugrunde liegt.</a:t>
            </a:r>
          </a:p>
          <a:p>
            <a:pPr marL="171450" indent="-171450">
              <a:buFontTx/>
              <a:buChar char="-"/>
            </a:pPr>
            <a:r>
              <a:rPr lang="de-DE" baseline="0" dirty="0" smtClean="0">
                <a:solidFill>
                  <a:srgbClr val="008000"/>
                </a:solidFill>
              </a:rPr>
              <a:t>Kolonne „Geschäftssprache“: Leistungsziele, welche Geschäftssprache beinhalten.</a:t>
            </a:r>
          </a:p>
          <a:p>
            <a:pPr marL="171450" indent="-171450">
              <a:buFontTx/>
              <a:buChar char="-"/>
            </a:pPr>
            <a:r>
              <a:rPr lang="de-DE" baseline="0" dirty="0" smtClean="0"/>
              <a:t>Kolonne „Lerninseln“: Vorschläge, kann abgeändert werden</a:t>
            </a:r>
          </a:p>
          <a:p>
            <a:pPr marL="171450" indent="-171450">
              <a:buFontTx/>
              <a:buChar char="-"/>
            </a:pPr>
            <a:r>
              <a:rPr lang="de-DE" baseline="0" dirty="0" smtClean="0"/>
              <a:t>Kolonne „Hinweise etc.“: Hinweise/Bemerkungen sind Vorschläge, können abgeändert werden. Die MSS hingegen müssen berücksichtigt werden (-&gt; Zuteilung zu den Richtzielen)</a:t>
            </a:r>
          </a:p>
          <a:p>
            <a:r>
              <a:rPr lang="de-DE" baseline="0" dirty="0" smtClean="0"/>
              <a:t>- Kolonne „U-Bereich-übergreifende </a:t>
            </a:r>
            <a:r>
              <a:rPr lang="de-DE" baseline="0" dirty="0" err="1" smtClean="0"/>
              <a:t>Koord</a:t>
            </a:r>
            <a:r>
              <a:rPr lang="de-DE" baseline="0" dirty="0" smtClean="0"/>
              <a:t>.“ + „U-Bereich“: nur das Minimum aus dem </a:t>
            </a:r>
            <a:r>
              <a:rPr lang="de-DE" baseline="0" dirty="0" err="1" smtClean="0"/>
              <a:t>BiPla</a:t>
            </a:r>
            <a:r>
              <a:rPr lang="de-DE" baseline="0" dirty="0" smtClean="0"/>
              <a:t> ist aufgeführt (in der FS fast nichts), sollte ergänzt werden. ACHTUNG 1.3.3.4 „Texte verfassen“ wird mit IKA 4. und W&amp;G 3. Sem. koordiniert (Bewerbungen = LI 5+6) -&gt; für B und E-Profil 2.FS wird IKA und W&amp;G vorher dran sein, für die 1.FS im E-Profil zu einem ähnlichen Zeitpunkt.</a:t>
            </a:r>
          </a:p>
        </p:txBody>
      </p:sp>
      <p:sp>
        <p:nvSpPr>
          <p:cNvPr id="4" name="Foliennummernplatzhalter 3"/>
          <p:cNvSpPr>
            <a:spLocks noGrp="1"/>
          </p:cNvSpPr>
          <p:nvPr>
            <p:ph type="sldNum" sz="quarter" idx="10"/>
          </p:nvPr>
        </p:nvSpPr>
        <p:spPr/>
        <p:txBody>
          <a:bodyPr/>
          <a:lstStyle/>
          <a:p>
            <a:fld id="{908611AC-D807-454C-A20E-90F897313388}" type="slidenum">
              <a:rPr lang="de-DE" smtClean="0"/>
              <a:pPr/>
              <a:t>16</a:t>
            </a:fld>
            <a:endParaRPr lang="de-DE"/>
          </a:p>
        </p:txBody>
      </p:sp>
    </p:spTree>
    <p:extLst>
      <p:ext uri="{BB962C8B-B14F-4D97-AF65-F5344CB8AC3E}">
        <p14:creationId xmlns:p14="http://schemas.microsoft.com/office/powerpoint/2010/main" val="1609160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smtClean="0"/>
              <a:t>Lerninseln siehe Manual (12.2 FS)</a:t>
            </a:r>
          </a:p>
        </p:txBody>
      </p:sp>
      <p:sp>
        <p:nvSpPr>
          <p:cNvPr id="4" name="Foliennummernplatzhalter 3"/>
          <p:cNvSpPr>
            <a:spLocks noGrp="1"/>
          </p:cNvSpPr>
          <p:nvPr>
            <p:ph type="sldNum" sz="quarter" idx="10"/>
          </p:nvPr>
        </p:nvSpPr>
        <p:spPr/>
        <p:txBody>
          <a:bodyPr/>
          <a:lstStyle/>
          <a:p>
            <a:fld id="{908611AC-D807-454C-A20E-90F897313388}" type="slidenum">
              <a:rPr lang="de-DE" smtClean="0"/>
              <a:pPr/>
              <a:t>17</a:t>
            </a:fld>
            <a:endParaRPr lang="de-DE"/>
          </a:p>
        </p:txBody>
      </p:sp>
    </p:spTree>
    <p:extLst>
      <p:ext uri="{BB962C8B-B14F-4D97-AF65-F5344CB8AC3E}">
        <p14:creationId xmlns:p14="http://schemas.microsoft.com/office/powerpoint/2010/main" val="3371155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smtClean="0"/>
              <a:t>Lehrmittel</a:t>
            </a:r>
            <a:r>
              <a:rPr lang="de-DE" baseline="0" dirty="0" smtClean="0"/>
              <a:t> zur Unterstützung von Lerninseln verwenden; diese müssen Geschäftssprache beinhalten und soweit als möglich den Grundsätzen der neueren FS-Didaktik (</a:t>
            </a:r>
            <a:r>
              <a:rPr lang="de-DE" baseline="0" dirty="0" err="1" smtClean="0"/>
              <a:t>Kompetenzor</a:t>
            </a:r>
            <a:r>
              <a:rPr lang="de-DE" baseline="0" dirty="0" smtClean="0"/>
              <a:t>., </a:t>
            </a:r>
            <a:r>
              <a:rPr lang="de-DE" baseline="0" dirty="0" err="1" smtClean="0"/>
              <a:t>Handlungsor</a:t>
            </a:r>
            <a:r>
              <a:rPr lang="de-DE" baseline="0" dirty="0" smtClean="0"/>
              <a:t>., </a:t>
            </a:r>
            <a:r>
              <a:rPr lang="de-DE" baseline="0" dirty="0" err="1" smtClean="0"/>
              <a:t>Aufgabenor</a:t>
            </a:r>
            <a:r>
              <a:rPr lang="de-DE" baseline="0" dirty="0" smtClean="0"/>
              <a:t>., etc.) entsprechen</a:t>
            </a:r>
          </a:p>
          <a:p>
            <a:pPr marL="171450" indent="-171450">
              <a:buFontTx/>
              <a:buChar char="-"/>
            </a:pPr>
            <a:r>
              <a:rPr lang="de-DE" baseline="0" dirty="0" smtClean="0"/>
              <a:t>In der Fachschaft gemeinsam Unterrichtseinheiten zu den LI entwickeln (1-2 LP pro LI verantwortlich)</a:t>
            </a:r>
          </a:p>
          <a:p>
            <a:pPr marL="171450" indent="-171450">
              <a:buFontTx/>
              <a:buChar char="-"/>
            </a:pPr>
            <a:r>
              <a:rPr lang="de-DE" baseline="0" dirty="0" err="1" smtClean="0"/>
              <a:t>Fachschaftsübergreifend</a:t>
            </a:r>
            <a:r>
              <a:rPr lang="de-DE" baseline="0" dirty="0" smtClean="0"/>
              <a:t> (FS, W&amp;G, IKA) ein Glossar erstellen, welches die Lernenden zum Nachschlagen der Begriffe im Bereich Geschäftssprache verwenden können.</a:t>
            </a:r>
          </a:p>
          <a:p>
            <a:pPr marL="171450" indent="-171450">
              <a:buFontTx/>
              <a:buChar char="-"/>
            </a:pPr>
            <a:r>
              <a:rPr lang="de-DE" dirty="0" smtClean="0"/>
              <a:t>Schullehrplanvorlage</a:t>
            </a:r>
            <a:r>
              <a:rPr lang="de-DE" baseline="0" dirty="0" smtClean="0"/>
              <a:t> als Hilfsmittel verwenden (dort sind Zuordnungsvorschläge von Lerninseln zu Leistungszielen sowie Verknüpfungen mit MSS und Ideen für die Umsetzung vorhanden)</a:t>
            </a:r>
            <a:endParaRPr lang="de-DE" dirty="0" smtClean="0"/>
          </a:p>
        </p:txBody>
      </p:sp>
      <p:sp>
        <p:nvSpPr>
          <p:cNvPr id="4" name="Foliennummernplatzhalter 3"/>
          <p:cNvSpPr>
            <a:spLocks noGrp="1"/>
          </p:cNvSpPr>
          <p:nvPr>
            <p:ph type="sldNum" sz="quarter" idx="10"/>
          </p:nvPr>
        </p:nvSpPr>
        <p:spPr/>
        <p:txBody>
          <a:bodyPr/>
          <a:lstStyle/>
          <a:p>
            <a:fld id="{908611AC-D807-454C-A20E-90F897313388}" type="slidenum">
              <a:rPr lang="de-DE" smtClean="0"/>
              <a:pPr/>
              <a:t>18</a:t>
            </a:fld>
            <a:endParaRPr lang="de-DE"/>
          </a:p>
        </p:txBody>
      </p:sp>
    </p:spTree>
    <p:extLst>
      <p:ext uri="{BB962C8B-B14F-4D97-AF65-F5344CB8AC3E}">
        <p14:creationId xmlns:p14="http://schemas.microsoft.com/office/powerpoint/2010/main" val="1702337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ev. Themenspeicher ergänzen</a:t>
            </a:r>
            <a:endParaRPr lang="de-DE" dirty="0"/>
          </a:p>
        </p:txBody>
      </p:sp>
      <p:sp>
        <p:nvSpPr>
          <p:cNvPr id="4" name="Foliennummernplatzhalter 3"/>
          <p:cNvSpPr>
            <a:spLocks noGrp="1"/>
          </p:cNvSpPr>
          <p:nvPr>
            <p:ph type="sldNum" sz="quarter" idx="10"/>
          </p:nvPr>
        </p:nvSpPr>
        <p:spPr/>
        <p:txBody>
          <a:bodyPr/>
          <a:lstStyle/>
          <a:p>
            <a:fld id="{908611AC-D807-454C-A20E-90F897313388}" type="slidenum">
              <a:rPr lang="de-DE" smtClean="0"/>
              <a:pPr/>
              <a:t>19</a:t>
            </a:fld>
            <a:endParaRPr lang="de-DE"/>
          </a:p>
        </p:txBody>
      </p:sp>
    </p:spTree>
    <p:extLst>
      <p:ext uri="{BB962C8B-B14F-4D97-AF65-F5344CB8AC3E}">
        <p14:creationId xmlns:p14="http://schemas.microsoft.com/office/powerpoint/2010/main" val="939623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908611AC-D807-454C-A20E-90F897313388}" type="slidenum">
              <a:rPr lang="de-DE" smtClean="0"/>
              <a:pPr/>
              <a:t>2</a:t>
            </a:fld>
            <a:endParaRPr lang="de-DE"/>
          </a:p>
        </p:txBody>
      </p:sp>
    </p:spTree>
    <p:extLst>
      <p:ext uri="{BB962C8B-B14F-4D97-AF65-F5344CB8AC3E}">
        <p14:creationId xmlns:p14="http://schemas.microsoft.com/office/powerpoint/2010/main" val="1719291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t>Auf Niveau B1 werden nur</a:t>
            </a:r>
            <a:r>
              <a:rPr lang="de-DE" baseline="0" dirty="0" smtClean="0"/>
              <a:t> Zertifikate akkreditiert, welche auch Geschäftssprache abdecken. </a:t>
            </a:r>
            <a:r>
              <a:rPr lang="de-CH" baseline="0" dirty="0" smtClean="0"/>
              <a:t>Die Anerkennung wird in den Ausführungsbestimmungen festgehalten (-&gt; werden im 1. Quartal 2012 verabschiedet). Voraussichtlich wird es sich um folgende Zertifikate handeln: im Französisch das </a:t>
            </a:r>
            <a:r>
              <a:rPr lang="de-CH" i="1" baseline="0" dirty="0" smtClean="0"/>
              <a:t>DFP B1 </a:t>
            </a:r>
            <a:r>
              <a:rPr lang="de-CH" baseline="0" dirty="0" smtClean="0"/>
              <a:t>und das </a:t>
            </a:r>
            <a:r>
              <a:rPr lang="de-CH" i="1" baseline="0" dirty="0" smtClean="0"/>
              <a:t>DFP </a:t>
            </a:r>
            <a:r>
              <a:rPr lang="de-CH" i="1" baseline="0" dirty="0" err="1" smtClean="0"/>
              <a:t>Secrétariat</a:t>
            </a:r>
            <a:r>
              <a:rPr lang="de-CH" i="1" baseline="0" dirty="0" smtClean="0"/>
              <a:t> B1 </a:t>
            </a:r>
            <a:r>
              <a:rPr lang="de-CH" baseline="0" dirty="0" smtClean="0"/>
              <a:t>sowie das </a:t>
            </a:r>
            <a:r>
              <a:rPr lang="de-CH" i="1" baseline="0" dirty="0" err="1" smtClean="0"/>
              <a:t>Delf</a:t>
            </a:r>
            <a:r>
              <a:rPr lang="de-CH" i="1" baseline="0" dirty="0" smtClean="0"/>
              <a:t> B1 pro</a:t>
            </a:r>
            <a:r>
              <a:rPr lang="de-CH" baseline="0" dirty="0" smtClean="0"/>
              <a:t>, im Englisch das </a:t>
            </a:r>
            <a:r>
              <a:rPr lang="de-CH" i="1" baseline="0" dirty="0" smtClean="0"/>
              <a:t>BEC </a:t>
            </a:r>
            <a:r>
              <a:rPr lang="de-CH" i="1" baseline="0" dirty="0" err="1" smtClean="0"/>
              <a:t>preliminary</a:t>
            </a:r>
            <a:r>
              <a:rPr lang="de-CH" i="1" baseline="0" dirty="0" smtClean="0"/>
              <a:t> </a:t>
            </a:r>
            <a:r>
              <a:rPr lang="de-CH" baseline="0" dirty="0" smtClean="0"/>
              <a:t>und im Italienisch das </a:t>
            </a:r>
            <a:r>
              <a:rPr lang="de-CH" i="1" baseline="0" dirty="0" smtClean="0"/>
              <a:t>DILC.</a:t>
            </a:r>
          </a:p>
          <a:p>
            <a:pPr marL="0" marR="0" indent="0" algn="l" defTabSz="914400" rtl="0" eaLnBrk="0" fontAlgn="base" latinLnBrk="0" hangingPunct="0">
              <a:lnSpc>
                <a:spcPct val="100000"/>
              </a:lnSpc>
              <a:spcBef>
                <a:spcPct val="30000"/>
              </a:spcBef>
              <a:spcAft>
                <a:spcPct val="0"/>
              </a:spcAft>
              <a:buClrTx/>
              <a:buSzTx/>
              <a:buFontTx/>
              <a:buNone/>
              <a:tabLst/>
              <a:defRPr/>
            </a:pPr>
            <a:r>
              <a:rPr lang="de-CH" i="0" baseline="0" dirty="0" smtClean="0"/>
              <a:t>Auf Niveau B2 oder höher werden auch allgemeinsprachliche Zertifikate anerkannt.</a:t>
            </a:r>
            <a:endParaRPr lang="de-CH" i="0" dirty="0" smtClean="0"/>
          </a:p>
          <a:p>
            <a:endParaRPr lang="de-DE" dirty="0"/>
          </a:p>
        </p:txBody>
      </p:sp>
      <p:sp>
        <p:nvSpPr>
          <p:cNvPr id="4" name="Foliennummernplatzhalter 3"/>
          <p:cNvSpPr>
            <a:spLocks noGrp="1"/>
          </p:cNvSpPr>
          <p:nvPr>
            <p:ph type="sldNum" sz="quarter" idx="10"/>
          </p:nvPr>
        </p:nvSpPr>
        <p:spPr/>
        <p:txBody>
          <a:bodyPr/>
          <a:lstStyle/>
          <a:p>
            <a:fld id="{908611AC-D807-454C-A20E-90F897313388}" type="slidenum">
              <a:rPr lang="de-DE" smtClean="0"/>
              <a:pPr/>
              <a:t>6</a:t>
            </a:fld>
            <a:endParaRPr lang="de-DE"/>
          </a:p>
        </p:txBody>
      </p:sp>
    </p:spTree>
    <p:extLst>
      <p:ext uri="{BB962C8B-B14F-4D97-AF65-F5344CB8AC3E}">
        <p14:creationId xmlns:p14="http://schemas.microsoft.com/office/powerpoint/2010/main" val="3870865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Genaue</a:t>
            </a:r>
            <a:r>
              <a:rPr lang="de-DE" baseline="0" dirty="0" smtClean="0"/>
              <a:t> Formulierung der LI-Inhalte siehe Folie </a:t>
            </a:r>
            <a:r>
              <a:rPr lang="de-DE" dirty="0" smtClean="0"/>
              <a:t>17</a:t>
            </a:r>
            <a:r>
              <a:rPr lang="de-DE" baseline="0" dirty="0" smtClean="0"/>
              <a:t> oder </a:t>
            </a:r>
            <a:r>
              <a:rPr lang="de-DE" dirty="0" smtClean="0"/>
              <a:t>Manual unter</a:t>
            </a:r>
            <a:r>
              <a:rPr lang="de-DE" baseline="0" dirty="0" smtClean="0"/>
              <a:t> 12.2 Fremdsprachen (FS)</a:t>
            </a:r>
            <a:endParaRPr lang="de-DE" dirty="0"/>
          </a:p>
        </p:txBody>
      </p:sp>
      <p:sp>
        <p:nvSpPr>
          <p:cNvPr id="4" name="Foliennummernplatzhalter 3"/>
          <p:cNvSpPr>
            <a:spLocks noGrp="1"/>
          </p:cNvSpPr>
          <p:nvPr>
            <p:ph type="sldNum" sz="quarter" idx="10"/>
          </p:nvPr>
        </p:nvSpPr>
        <p:spPr/>
        <p:txBody>
          <a:bodyPr/>
          <a:lstStyle/>
          <a:p>
            <a:fld id="{908611AC-D807-454C-A20E-90F897313388}" type="slidenum">
              <a:rPr lang="de-DE" smtClean="0"/>
              <a:pPr/>
              <a:t>8</a:t>
            </a:fld>
            <a:endParaRPr lang="de-DE"/>
          </a:p>
        </p:txBody>
      </p:sp>
    </p:spTree>
    <p:extLst>
      <p:ext uri="{BB962C8B-B14F-4D97-AF65-F5344CB8AC3E}">
        <p14:creationId xmlns:p14="http://schemas.microsoft.com/office/powerpoint/2010/main" val="139727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Man sieht, dass das Programm der </a:t>
            </a:r>
            <a:r>
              <a:rPr lang="de-DE" baseline="0" dirty="0" smtClean="0"/>
              <a:t>1. FS im E-Profil (und damit auch die LI) gegenüber der 2. FS E-Profil und der FS B-Profil einfach auf zwei Jahre komprimiert ist; die L1 und L2 sowie allenfalls die LI3 und LI4 </a:t>
            </a:r>
            <a:r>
              <a:rPr lang="de-DE" u="sng" baseline="0" dirty="0" smtClean="0"/>
              <a:t>könnte</a:t>
            </a:r>
            <a:r>
              <a:rPr lang="de-DE" baseline="0" dirty="0" smtClean="0"/>
              <a:t> man im B/E 2. FS und im E 1. FS gleichzeitig durchführen – der Zeitpunkt innerhalb der Phase ist frei, man kann also z.B. die LI1 und die L2 gleich anfangs des 1. LJ durchführen, wenn man das wünscht.</a:t>
            </a:r>
            <a:endParaRPr lang="de-DE" dirty="0"/>
          </a:p>
        </p:txBody>
      </p:sp>
      <p:sp>
        <p:nvSpPr>
          <p:cNvPr id="4" name="Foliennummernplatzhalter 3"/>
          <p:cNvSpPr>
            <a:spLocks noGrp="1"/>
          </p:cNvSpPr>
          <p:nvPr>
            <p:ph type="sldNum" sz="quarter" idx="10"/>
          </p:nvPr>
        </p:nvSpPr>
        <p:spPr/>
        <p:txBody>
          <a:bodyPr/>
          <a:lstStyle/>
          <a:p>
            <a:fld id="{908611AC-D807-454C-A20E-90F897313388}" type="slidenum">
              <a:rPr lang="de-DE" smtClean="0"/>
              <a:pPr/>
              <a:t>9</a:t>
            </a:fld>
            <a:endParaRPr lang="de-DE"/>
          </a:p>
        </p:txBody>
      </p:sp>
    </p:spTree>
    <p:extLst>
      <p:ext uri="{BB962C8B-B14F-4D97-AF65-F5344CB8AC3E}">
        <p14:creationId xmlns:p14="http://schemas.microsoft.com/office/powerpoint/2010/main" val="100596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Übersicht Zeitbudget je Richtziel und Phase</a:t>
            </a:r>
            <a:endParaRPr lang="de-DE" dirty="0"/>
          </a:p>
        </p:txBody>
      </p:sp>
      <p:sp>
        <p:nvSpPr>
          <p:cNvPr id="4" name="Foliennummernplatzhalter 3"/>
          <p:cNvSpPr>
            <a:spLocks noGrp="1"/>
          </p:cNvSpPr>
          <p:nvPr>
            <p:ph type="sldNum" sz="quarter" idx="10"/>
          </p:nvPr>
        </p:nvSpPr>
        <p:spPr/>
        <p:txBody>
          <a:bodyPr/>
          <a:lstStyle/>
          <a:p>
            <a:fld id="{908611AC-D807-454C-A20E-90F897313388}" type="slidenum">
              <a:rPr lang="de-DE" smtClean="0"/>
              <a:pPr/>
              <a:t>10</a:t>
            </a:fld>
            <a:endParaRPr lang="de-DE"/>
          </a:p>
        </p:txBody>
      </p:sp>
    </p:spTree>
    <p:extLst>
      <p:ext uri="{BB962C8B-B14F-4D97-AF65-F5344CB8AC3E}">
        <p14:creationId xmlns:p14="http://schemas.microsoft.com/office/powerpoint/2010/main" val="1694947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Zur</a:t>
            </a:r>
            <a:r>
              <a:rPr lang="de-DE" baseline="0" dirty="0" smtClean="0"/>
              <a:t> Anmerkung betreffend Handlungs- und Aufgabenorientierung, siehe Beispiel im Manual (12.2 Fremdsprachen). Denkbar ist für die Lerninseln auch projektartiger Unterricht.</a:t>
            </a:r>
            <a:endParaRPr lang="de-DE" dirty="0"/>
          </a:p>
        </p:txBody>
      </p:sp>
      <p:sp>
        <p:nvSpPr>
          <p:cNvPr id="4" name="Foliennummernplatzhalter 3"/>
          <p:cNvSpPr>
            <a:spLocks noGrp="1"/>
          </p:cNvSpPr>
          <p:nvPr>
            <p:ph type="sldNum" sz="quarter" idx="10"/>
          </p:nvPr>
        </p:nvSpPr>
        <p:spPr/>
        <p:txBody>
          <a:bodyPr/>
          <a:lstStyle/>
          <a:p>
            <a:fld id="{908611AC-D807-454C-A20E-90F897313388}" type="slidenum">
              <a:rPr lang="de-DE" smtClean="0"/>
              <a:pPr/>
              <a:t>11</a:t>
            </a:fld>
            <a:endParaRPr lang="de-DE"/>
          </a:p>
        </p:txBody>
      </p:sp>
    </p:spTree>
    <p:extLst>
      <p:ext uri="{BB962C8B-B14F-4D97-AF65-F5344CB8AC3E}">
        <p14:creationId xmlns:p14="http://schemas.microsoft.com/office/powerpoint/2010/main" val="2514741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Angaben zu Sprachmittel bedeuten, dass die Lernenden</a:t>
            </a:r>
            <a:r>
              <a:rPr lang="de-DE" baseline="0" dirty="0" smtClean="0"/>
              <a:t> diese wahrscheinlich brauchen, um entsprechende Aufgaben zu lösen, d.h. man sollte zu diesem Zeitpunkt daran arbeiten, aber es bedeutet nicht, dass in dieser LI alle rechts erwähnten Sprachmittel </a:t>
            </a:r>
            <a:r>
              <a:rPr lang="de-DE" baseline="0" dirty="0" err="1" smtClean="0"/>
              <a:t>abschliessend</a:t>
            </a:r>
            <a:r>
              <a:rPr lang="de-DE" baseline="0" dirty="0" smtClean="0"/>
              <a:t> behandelt werden müssen!</a:t>
            </a:r>
            <a:endParaRPr lang="de-DE" dirty="0"/>
          </a:p>
        </p:txBody>
      </p:sp>
      <p:sp>
        <p:nvSpPr>
          <p:cNvPr id="4" name="Foliennummernplatzhalter 3"/>
          <p:cNvSpPr>
            <a:spLocks noGrp="1"/>
          </p:cNvSpPr>
          <p:nvPr>
            <p:ph type="sldNum" sz="quarter" idx="10"/>
          </p:nvPr>
        </p:nvSpPr>
        <p:spPr/>
        <p:txBody>
          <a:bodyPr/>
          <a:lstStyle/>
          <a:p>
            <a:fld id="{908611AC-D807-454C-A20E-90F897313388}" type="slidenum">
              <a:rPr lang="de-DE" smtClean="0"/>
              <a:pPr/>
              <a:t>12</a:t>
            </a:fld>
            <a:endParaRPr lang="de-DE"/>
          </a:p>
        </p:txBody>
      </p:sp>
    </p:spTree>
    <p:extLst>
      <p:ext uri="{BB962C8B-B14F-4D97-AF65-F5344CB8AC3E}">
        <p14:creationId xmlns:p14="http://schemas.microsoft.com/office/powerpoint/2010/main" val="1242722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Richtziele,</a:t>
            </a:r>
            <a:r>
              <a:rPr lang="de-DE" baseline="0" dirty="0" smtClean="0"/>
              <a:t> welche über die LI2 abgedeckt werden können; in orange diejenigen, welche am stärksten zutreffen. Auch hier bedeutet es nicht, dass am entsprechende Richtziel nur in LI2 gearbeitet wird, sondern im Normalfall wird an einem Richtziel wiederholt in den verschiedenen Phasen gearbeitet (siehe Schullehrplanvorlage, linke Spalte: Zuordnung der Richtziele zu den Phasen).</a:t>
            </a:r>
            <a:endParaRPr lang="de-DE" dirty="0"/>
          </a:p>
        </p:txBody>
      </p:sp>
      <p:sp>
        <p:nvSpPr>
          <p:cNvPr id="4" name="Foliennummernplatzhalter 3"/>
          <p:cNvSpPr>
            <a:spLocks noGrp="1"/>
          </p:cNvSpPr>
          <p:nvPr>
            <p:ph type="sldNum" sz="quarter" idx="10"/>
          </p:nvPr>
        </p:nvSpPr>
        <p:spPr/>
        <p:txBody>
          <a:bodyPr/>
          <a:lstStyle/>
          <a:p>
            <a:fld id="{908611AC-D807-454C-A20E-90F897313388}" type="slidenum">
              <a:rPr lang="de-DE" smtClean="0"/>
              <a:pPr/>
              <a:t>13</a:t>
            </a:fld>
            <a:endParaRPr lang="de-DE"/>
          </a:p>
        </p:txBody>
      </p:sp>
    </p:spTree>
    <p:extLst>
      <p:ext uri="{BB962C8B-B14F-4D97-AF65-F5344CB8AC3E}">
        <p14:creationId xmlns:p14="http://schemas.microsoft.com/office/powerpoint/2010/main" val="15305861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29" descr="EHB_Logo_word_far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5038" y="433388"/>
            <a:ext cx="2690812"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9"/>
          <p:cNvSpPr>
            <a:spLocks noChangeArrowheads="1"/>
          </p:cNvSpPr>
          <p:nvPr/>
        </p:nvSpPr>
        <p:spPr bwMode="auto">
          <a:xfrm>
            <a:off x="1457325" y="-452438"/>
            <a:ext cx="184150" cy="701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defRPr/>
            </a:pPr>
            <a:endParaRPr lang="it-IT" sz="4000">
              <a:latin typeface="Arial" charset="0"/>
              <a:ea typeface="ＭＳ Ｐゴシック" charset="0"/>
            </a:endParaRPr>
          </a:p>
        </p:txBody>
      </p:sp>
      <p:sp>
        <p:nvSpPr>
          <p:cNvPr id="6" name="Text Box 41"/>
          <p:cNvSpPr txBox="1">
            <a:spLocks noChangeArrowheads="1"/>
          </p:cNvSpPr>
          <p:nvPr/>
        </p:nvSpPr>
        <p:spPr bwMode="auto">
          <a:xfrm>
            <a:off x="457200" y="4648200"/>
            <a:ext cx="8229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spcBef>
                <a:spcPct val="50000"/>
              </a:spcBef>
              <a:defRPr/>
            </a:pPr>
            <a:endParaRPr lang="it-IT" sz="4000">
              <a:latin typeface="Arial" charset="0"/>
              <a:ea typeface="ＭＳ Ｐゴシック" charset="0"/>
            </a:endParaRPr>
          </a:p>
        </p:txBody>
      </p:sp>
      <p:sp>
        <p:nvSpPr>
          <p:cNvPr id="7" name="Line 45"/>
          <p:cNvSpPr>
            <a:spLocks noChangeShapeType="1"/>
          </p:cNvSpPr>
          <p:nvPr/>
        </p:nvSpPr>
        <p:spPr bwMode="auto">
          <a:xfrm>
            <a:off x="533400" y="4114800"/>
            <a:ext cx="8153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de-DE">
              <a:latin typeface="Arial" charset="0"/>
              <a:ea typeface="ＭＳ Ｐゴシック" charset="0"/>
            </a:endParaRPr>
          </a:p>
        </p:txBody>
      </p:sp>
      <p:sp>
        <p:nvSpPr>
          <p:cNvPr id="8" name="Rectangle 46"/>
          <p:cNvSpPr>
            <a:spLocks noChangeArrowheads="1"/>
          </p:cNvSpPr>
          <p:nvPr/>
        </p:nvSpPr>
        <p:spPr bwMode="auto">
          <a:xfrm>
            <a:off x="-36512" y="5037138"/>
            <a:ext cx="9180512" cy="1820862"/>
          </a:xfrm>
          <a:prstGeom prst="rect">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de-DE">
              <a:latin typeface="Arial" charset="0"/>
              <a:ea typeface="ＭＳ Ｐゴシック" charset="0"/>
            </a:endParaRPr>
          </a:p>
        </p:txBody>
      </p:sp>
      <p:sp>
        <p:nvSpPr>
          <p:cNvPr id="19486" name="Rectangle 30"/>
          <p:cNvSpPr>
            <a:spLocks noGrp="1" noChangeArrowheads="1"/>
          </p:cNvSpPr>
          <p:nvPr>
            <p:ph type="ctrTitle" sz="quarter"/>
          </p:nvPr>
        </p:nvSpPr>
        <p:spPr>
          <a:xfrm>
            <a:off x="457200" y="2209800"/>
            <a:ext cx="8229600" cy="16764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600"/>
            </a:lvl1pPr>
          </a:lstStyle>
          <a:p>
            <a:pPr lvl="0"/>
            <a:r>
              <a:rPr lang="de-DE" noProof="0" smtClean="0"/>
              <a:t>{Titel der Präsentation} </a:t>
            </a:r>
            <a:br>
              <a:rPr lang="de-DE" noProof="0" smtClean="0"/>
            </a:br>
            <a:r>
              <a:rPr lang="de-DE" noProof="0" smtClean="0"/>
              <a:t>Arial Bold, 32 Pt, 3 Zeilen möglich</a:t>
            </a:r>
          </a:p>
        </p:txBody>
      </p:sp>
      <p:sp>
        <p:nvSpPr>
          <p:cNvPr id="19487" name="Rectangle 31"/>
          <p:cNvSpPr>
            <a:spLocks noGrp="1" noChangeArrowheads="1"/>
          </p:cNvSpPr>
          <p:nvPr>
            <p:ph type="subTitle" sz="quarter" idx="1"/>
          </p:nvPr>
        </p:nvSpPr>
        <p:spPr>
          <a:xfrm>
            <a:off x="457200" y="5257800"/>
            <a:ext cx="8229600" cy="13716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0" indent="0">
              <a:lnSpc>
                <a:spcPct val="135000"/>
              </a:lnSpc>
              <a:buFontTx/>
              <a:buNone/>
              <a:defRPr sz="1800" b="0">
                <a:solidFill>
                  <a:schemeClr val="bg1"/>
                </a:solidFill>
              </a:defRPr>
            </a:lvl1pPr>
          </a:lstStyle>
          <a:p>
            <a:pPr lvl="0"/>
            <a:r>
              <a:rPr lang="de-DE" noProof="0" smtClean="0"/>
              <a:t>{Referent} Arial 18 Pt</a:t>
            </a:r>
          </a:p>
          <a:p>
            <a:pPr lvl="0"/>
            <a:r>
              <a:rPr lang="de-DE" noProof="0" smtClean="0"/>
              <a:t>{Veranstaltungsart} Arial 18 Pt</a:t>
            </a:r>
          </a:p>
          <a:p>
            <a:pPr lvl="0"/>
            <a:r>
              <a:rPr lang="de-DE" noProof="0" smtClean="0"/>
              <a:t>{Veranstaltungsort} Arial 18 Pt</a:t>
            </a:r>
          </a:p>
        </p:txBody>
      </p:sp>
    </p:spTree>
    <p:extLst>
      <p:ext uri="{BB962C8B-B14F-4D97-AF65-F5344CB8AC3E}">
        <p14:creationId xmlns:p14="http://schemas.microsoft.com/office/powerpoint/2010/main" val="30968616"/>
      </p:ext>
    </p:extLst>
  </p:cSld>
  <p:clrMapOvr>
    <a:masterClrMapping/>
  </p:clrMapOvr>
  <p:transition spd="med">
    <p:pull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835698670"/>
      </p:ext>
    </p:extLst>
  </p:cSld>
  <p:clrMapOvr>
    <a:masterClrMapping/>
  </p:clrMapOvr>
  <p:transition spd="med"/>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72250" y="346075"/>
            <a:ext cx="2082800" cy="5749925"/>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323850" y="346075"/>
            <a:ext cx="6096000" cy="5749925"/>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739027847"/>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Mastertitelformat bearbeiten</a:t>
            </a:r>
            <a:endParaRPr lang="de-DE" dirty="0"/>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304793230"/>
      </p:ext>
    </p:extLst>
  </p:cSld>
  <p:clrMapOvr>
    <a:masterClrMapping/>
  </p:clrMapOvr>
  <p:transition spd="med"/>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Tree>
    <p:extLst>
      <p:ext uri="{BB962C8B-B14F-4D97-AF65-F5344CB8AC3E}">
        <p14:creationId xmlns:p14="http://schemas.microsoft.com/office/powerpoint/2010/main" val="1274562958"/>
      </p:ext>
    </p:extLst>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323850" y="1484313"/>
            <a:ext cx="4089400" cy="4611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565650" y="1484313"/>
            <a:ext cx="4089400" cy="4611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113353601"/>
      </p:ext>
    </p:extLst>
  </p:cSld>
  <p:clrMapOvr>
    <a:masterClrMapping/>
  </p:clrMapOvr>
  <p:transition spd="med"/>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844825931"/>
      </p:ext>
    </p:extLst>
  </p:cSld>
  <p:clrMapOvr>
    <a:masterClrMapping/>
  </p:clrMapOvr>
  <p:transition spd="med"/>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Tree>
    <p:extLst>
      <p:ext uri="{BB962C8B-B14F-4D97-AF65-F5344CB8AC3E}">
        <p14:creationId xmlns:p14="http://schemas.microsoft.com/office/powerpoint/2010/main" val="4066773758"/>
      </p:ext>
    </p:extLst>
  </p:cSld>
  <p:clrMapOvr>
    <a:masterClrMapping/>
  </p:clrMapOvr>
  <p:transition spd="med"/>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928786"/>
      </p:ext>
    </p:extLst>
  </p:cSld>
  <p:clrMapOvr>
    <a:masterClrMapping/>
  </p:clrMapOvr>
  <p:transition spd="med"/>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Tree>
    <p:extLst>
      <p:ext uri="{BB962C8B-B14F-4D97-AF65-F5344CB8AC3E}">
        <p14:creationId xmlns:p14="http://schemas.microsoft.com/office/powerpoint/2010/main" val="2986064174"/>
      </p:ext>
    </p:extLst>
  </p:cSld>
  <p:clrMapOvr>
    <a:masterClrMapping/>
  </p:clrMapOvr>
  <p:transition spd="med"/>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Tree>
    <p:extLst>
      <p:ext uri="{BB962C8B-B14F-4D97-AF65-F5344CB8AC3E}">
        <p14:creationId xmlns:p14="http://schemas.microsoft.com/office/powerpoint/2010/main" val="3679487408"/>
      </p:ext>
    </p:extLst>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34"/>
          <p:cNvSpPr>
            <a:spLocks noChangeArrowheads="1"/>
          </p:cNvSpPr>
          <p:nvPr/>
        </p:nvSpPr>
        <p:spPr bwMode="auto">
          <a:xfrm>
            <a:off x="-36512" y="6477000"/>
            <a:ext cx="9180512" cy="381000"/>
          </a:xfrm>
          <a:prstGeom prst="rect">
            <a:avLst/>
          </a:prstGeom>
          <a:solidFill>
            <a:schemeClr val="accent1"/>
          </a:solidFill>
          <a:ln w="9525">
            <a:solidFill>
              <a:schemeClr val="accent1"/>
            </a:solidFill>
            <a:miter lim="800000"/>
            <a:headEnd/>
            <a:tailEnd/>
          </a:ln>
        </p:spPr>
        <p:txBody>
          <a:bodyPr wrap="none" anchor="ctr"/>
          <a:lstStyle/>
          <a:p>
            <a:endParaRPr lang="de-CH"/>
          </a:p>
        </p:txBody>
      </p:sp>
      <p:sp>
        <p:nvSpPr>
          <p:cNvPr id="1026" name="Rectangle 2"/>
          <p:cNvSpPr>
            <a:spLocks noGrp="1" noChangeArrowheads="1"/>
          </p:cNvSpPr>
          <p:nvPr>
            <p:ph type="title"/>
          </p:nvPr>
        </p:nvSpPr>
        <p:spPr bwMode="auto">
          <a:xfrm>
            <a:off x="342900" y="346075"/>
            <a:ext cx="6677025"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de-CH" smtClean="0"/>
              <a:t>{Folientitel}</a:t>
            </a:r>
            <a:br>
              <a:rPr lang="de-CH" smtClean="0"/>
            </a:br>
            <a:r>
              <a:rPr lang="de-DE" smtClean="0"/>
              <a:t>Arial Bold, 24 Pt, 2 Zeilen möglich</a:t>
            </a:r>
          </a:p>
        </p:txBody>
      </p:sp>
      <p:sp>
        <p:nvSpPr>
          <p:cNvPr id="1027" name="Rectangle 3"/>
          <p:cNvSpPr>
            <a:spLocks noGrp="1" noChangeArrowheads="1"/>
          </p:cNvSpPr>
          <p:nvPr>
            <p:ph type="body" idx="1"/>
          </p:nvPr>
        </p:nvSpPr>
        <p:spPr bwMode="auto">
          <a:xfrm>
            <a:off x="323850" y="1484313"/>
            <a:ext cx="8331200" cy="4611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dirty="0" smtClean="0"/>
              <a:t>{Text Ebene 1} Arial </a:t>
            </a:r>
            <a:r>
              <a:rPr lang="de-DE" dirty="0" err="1" smtClean="0"/>
              <a:t>Bold</a:t>
            </a:r>
            <a:r>
              <a:rPr lang="de-DE" dirty="0" smtClean="0"/>
              <a:t>, 18 Pt</a:t>
            </a:r>
          </a:p>
          <a:p>
            <a:pPr lvl="1"/>
            <a:r>
              <a:rPr lang="de-DE" dirty="0" smtClean="0"/>
              <a:t>{Text Ebene 2} Arial, 18 Pt</a:t>
            </a:r>
          </a:p>
          <a:p>
            <a:pPr lvl="2"/>
            <a:r>
              <a:rPr lang="de-DE" dirty="0" smtClean="0"/>
              <a:t>{Text Ebene 3} Arial, 15 Pt</a:t>
            </a:r>
          </a:p>
          <a:p>
            <a:pPr lvl="3"/>
            <a:r>
              <a:rPr lang="de-DE" dirty="0" smtClean="0"/>
              <a:t>{Text Ebene 4} Arial 12 Pt</a:t>
            </a:r>
          </a:p>
          <a:p>
            <a:pPr lvl="4"/>
            <a:r>
              <a:rPr lang="de-DE" dirty="0" smtClean="0"/>
              <a:t>{Text Ebene 5} Arial 10 Pt</a:t>
            </a:r>
          </a:p>
        </p:txBody>
      </p:sp>
      <p:sp>
        <p:nvSpPr>
          <p:cNvPr id="1029" name="Rectangle 35"/>
          <p:cNvSpPr>
            <a:spLocks noGrp="1" noChangeArrowheads="1"/>
          </p:cNvSpPr>
          <p:nvPr/>
        </p:nvSpPr>
        <p:spPr bwMode="auto">
          <a:xfrm>
            <a:off x="381000" y="6553200"/>
            <a:ext cx="990600" cy="28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0" hangingPunct="0"/>
            <a:r>
              <a:rPr lang="de-DE" b="0" dirty="0" smtClean="0">
                <a:solidFill>
                  <a:schemeClr val="accent2"/>
                </a:solidFill>
              </a:rPr>
              <a:t>16.11.2011</a:t>
            </a:r>
            <a:endParaRPr lang="de-DE" b="0" dirty="0">
              <a:solidFill>
                <a:schemeClr val="accent2"/>
              </a:solidFill>
            </a:endParaRPr>
          </a:p>
        </p:txBody>
      </p:sp>
      <p:sp>
        <p:nvSpPr>
          <p:cNvPr id="1030" name="Rectangle 41"/>
          <p:cNvSpPr>
            <a:spLocks noGrp="1" noChangeArrowheads="1"/>
          </p:cNvSpPr>
          <p:nvPr/>
        </p:nvSpPr>
        <p:spPr bwMode="auto">
          <a:xfrm>
            <a:off x="6096000" y="6553200"/>
            <a:ext cx="21336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0" hangingPunct="0"/>
            <a:r>
              <a:rPr lang="de-CH" b="0" dirty="0" smtClean="0">
                <a:solidFill>
                  <a:schemeClr val="bg1"/>
                </a:solidFill>
              </a:rPr>
              <a:t>Weiterbildung</a:t>
            </a:r>
            <a:r>
              <a:rPr lang="de-CH" b="0" baseline="0" dirty="0" smtClean="0">
                <a:solidFill>
                  <a:schemeClr val="bg1"/>
                </a:solidFill>
              </a:rPr>
              <a:t> </a:t>
            </a:r>
            <a:r>
              <a:rPr lang="de-CH" b="0" baseline="0" dirty="0" err="1" smtClean="0">
                <a:solidFill>
                  <a:schemeClr val="bg1"/>
                </a:solidFill>
              </a:rPr>
              <a:t>BiVo</a:t>
            </a:r>
            <a:r>
              <a:rPr lang="de-CH" b="0" baseline="0" dirty="0" smtClean="0">
                <a:solidFill>
                  <a:schemeClr val="bg1"/>
                </a:solidFill>
              </a:rPr>
              <a:t> 2012</a:t>
            </a:r>
            <a:endParaRPr lang="de-CH" b="0" dirty="0">
              <a:solidFill>
                <a:schemeClr val="bg1"/>
              </a:solidFill>
            </a:endParaRPr>
          </a:p>
        </p:txBody>
      </p:sp>
      <p:sp>
        <p:nvSpPr>
          <p:cNvPr id="1031" name="Rectangle 45"/>
          <p:cNvSpPr>
            <a:spLocks noGrp="1" noChangeArrowheads="1"/>
          </p:cNvSpPr>
          <p:nvPr/>
        </p:nvSpPr>
        <p:spPr bwMode="auto">
          <a:xfrm>
            <a:off x="8229600" y="6543675"/>
            <a:ext cx="533400"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r" eaLnBrk="0" hangingPunct="0"/>
            <a:fld id="{715E4F2C-183F-4C31-B5BA-1232D97D637A}" type="slidenum">
              <a:rPr lang="de-DE" b="0">
                <a:solidFill>
                  <a:schemeClr val="hlink"/>
                </a:solidFill>
              </a:rPr>
              <a:pPr algn="r" eaLnBrk="0" hangingPunct="0"/>
              <a:t>‹Nr.›</a:t>
            </a:fld>
            <a:r>
              <a:rPr lang="de-DE" b="0">
                <a:solidFill>
                  <a:schemeClr val="hlink"/>
                </a:solidFill>
              </a:rPr>
              <a:t> </a:t>
            </a:r>
          </a:p>
        </p:txBody>
      </p:sp>
      <p:pic>
        <p:nvPicPr>
          <p:cNvPr id="1032" name="Picture 46" descr="EHB_Logo_word_farb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308850" y="333375"/>
            <a:ext cx="13970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35"/>
          <p:cNvSpPr>
            <a:spLocks noGrp="1" noChangeArrowheads="1"/>
          </p:cNvSpPr>
          <p:nvPr userDrawn="1"/>
        </p:nvSpPr>
        <p:spPr bwMode="auto">
          <a:xfrm>
            <a:off x="1475656" y="6553200"/>
            <a:ext cx="4320480" cy="28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0" hangingPunct="0"/>
            <a:r>
              <a:rPr lang="de-DE" b="0" dirty="0" smtClean="0">
                <a:solidFill>
                  <a:schemeClr val="accent2"/>
                </a:solidFill>
              </a:rPr>
              <a:t>Colette Guye</a:t>
            </a:r>
            <a:endParaRPr lang="de-DE" b="0" dirty="0">
              <a:solidFill>
                <a:schemeClr val="accent2"/>
              </a:solidFill>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spd="med"/>
  <p:timing>
    <p:tnLst>
      <p:par>
        <p:cTn id="1" dur="indefinite" restart="never" nodeType="tmRoot"/>
      </p:par>
    </p:tnLst>
  </p:timing>
  <p:hf sldNum="0" hdr="0" dt="0"/>
  <p:txStyles>
    <p:titleStyle>
      <a:lvl1pPr algn="l" rtl="0" eaLnBrk="0" fontAlgn="base" hangingPunct="0">
        <a:spcBef>
          <a:spcPct val="0"/>
        </a:spcBef>
        <a:spcAft>
          <a:spcPct val="0"/>
        </a:spcAft>
        <a:defRPr sz="2800" b="1">
          <a:solidFill>
            <a:schemeClr val="accent1"/>
          </a:solidFill>
          <a:effectLst>
            <a:outerShdw blurRad="38100" dist="38100" dir="2700000" algn="tl">
              <a:srgbClr val="DDDDDD"/>
            </a:outerShdw>
          </a:effectLst>
          <a:latin typeface="+mj-lt"/>
          <a:ea typeface="+mj-ea"/>
          <a:cs typeface="+mj-cs"/>
        </a:defRPr>
      </a:lvl1pPr>
      <a:lvl2pPr algn="l" rtl="0" eaLnBrk="0" fontAlgn="base" hangingPunct="0">
        <a:spcBef>
          <a:spcPct val="0"/>
        </a:spcBef>
        <a:spcAft>
          <a:spcPct val="0"/>
        </a:spcAft>
        <a:defRPr sz="2800" b="1">
          <a:solidFill>
            <a:schemeClr val="accent1"/>
          </a:solidFill>
          <a:effectLst>
            <a:outerShdw blurRad="38100" dist="38100" dir="2700000" algn="tl">
              <a:srgbClr val="DDDDDD"/>
            </a:outerShdw>
          </a:effectLst>
          <a:latin typeface="Arial" charset="0"/>
          <a:ea typeface="ＭＳ Ｐゴシック" charset="0"/>
          <a:cs typeface="ＭＳ Ｐゴシック" charset="0"/>
        </a:defRPr>
      </a:lvl2pPr>
      <a:lvl3pPr algn="l" rtl="0" eaLnBrk="0" fontAlgn="base" hangingPunct="0">
        <a:spcBef>
          <a:spcPct val="0"/>
        </a:spcBef>
        <a:spcAft>
          <a:spcPct val="0"/>
        </a:spcAft>
        <a:defRPr sz="2800" b="1">
          <a:solidFill>
            <a:schemeClr val="accent1"/>
          </a:solidFill>
          <a:effectLst>
            <a:outerShdw blurRad="38100" dist="38100" dir="2700000" algn="tl">
              <a:srgbClr val="DDDDDD"/>
            </a:outerShdw>
          </a:effectLst>
          <a:latin typeface="Arial" charset="0"/>
          <a:ea typeface="ＭＳ Ｐゴシック" charset="0"/>
          <a:cs typeface="ＭＳ Ｐゴシック" charset="0"/>
        </a:defRPr>
      </a:lvl3pPr>
      <a:lvl4pPr algn="l" rtl="0" eaLnBrk="0" fontAlgn="base" hangingPunct="0">
        <a:spcBef>
          <a:spcPct val="0"/>
        </a:spcBef>
        <a:spcAft>
          <a:spcPct val="0"/>
        </a:spcAft>
        <a:defRPr sz="2800" b="1">
          <a:solidFill>
            <a:schemeClr val="accent1"/>
          </a:solidFill>
          <a:effectLst>
            <a:outerShdw blurRad="38100" dist="38100" dir="2700000" algn="tl">
              <a:srgbClr val="DDDDDD"/>
            </a:outerShdw>
          </a:effectLst>
          <a:latin typeface="Arial" charset="0"/>
          <a:ea typeface="ＭＳ Ｐゴシック" charset="0"/>
          <a:cs typeface="ＭＳ Ｐゴシック" charset="0"/>
        </a:defRPr>
      </a:lvl4pPr>
      <a:lvl5pPr algn="l" rtl="0" eaLnBrk="0" fontAlgn="base" hangingPunct="0">
        <a:spcBef>
          <a:spcPct val="0"/>
        </a:spcBef>
        <a:spcAft>
          <a:spcPct val="0"/>
        </a:spcAft>
        <a:defRPr sz="2800" b="1">
          <a:solidFill>
            <a:schemeClr val="accent1"/>
          </a:solidFill>
          <a:effectLst>
            <a:outerShdw blurRad="38100" dist="38100" dir="2700000" algn="tl">
              <a:srgbClr val="DDDDDD"/>
            </a:outerShdw>
          </a:effectLst>
          <a:latin typeface="Arial" charset="0"/>
          <a:ea typeface="ＭＳ Ｐゴシック" charset="0"/>
          <a:cs typeface="ＭＳ Ｐゴシック" charset="0"/>
        </a:defRPr>
      </a:lvl5pPr>
      <a:lvl6pPr marL="457200" algn="l" rtl="0" fontAlgn="base">
        <a:spcBef>
          <a:spcPct val="0"/>
        </a:spcBef>
        <a:spcAft>
          <a:spcPct val="0"/>
        </a:spcAft>
        <a:defRPr sz="2800" b="1">
          <a:solidFill>
            <a:schemeClr val="accent1"/>
          </a:solidFill>
          <a:effectLst>
            <a:outerShdw blurRad="38100" dist="38100" dir="2700000" algn="tl">
              <a:srgbClr val="DDDDDD"/>
            </a:outerShdw>
          </a:effectLst>
          <a:latin typeface="Arial" charset="0"/>
          <a:ea typeface="ＭＳ Ｐゴシック" charset="0"/>
          <a:cs typeface="ＭＳ Ｐゴシック" charset="0"/>
        </a:defRPr>
      </a:lvl6pPr>
      <a:lvl7pPr marL="914400" algn="l" rtl="0" fontAlgn="base">
        <a:spcBef>
          <a:spcPct val="0"/>
        </a:spcBef>
        <a:spcAft>
          <a:spcPct val="0"/>
        </a:spcAft>
        <a:defRPr sz="2800" b="1">
          <a:solidFill>
            <a:schemeClr val="accent1"/>
          </a:solidFill>
          <a:effectLst>
            <a:outerShdw blurRad="38100" dist="38100" dir="2700000" algn="tl">
              <a:srgbClr val="DDDDDD"/>
            </a:outerShdw>
          </a:effectLst>
          <a:latin typeface="Arial" charset="0"/>
          <a:ea typeface="ＭＳ Ｐゴシック" charset="0"/>
          <a:cs typeface="ＭＳ Ｐゴシック" charset="0"/>
        </a:defRPr>
      </a:lvl7pPr>
      <a:lvl8pPr marL="1371600" algn="l" rtl="0" fontAlgn="base">
        <a:spcBef>
          <a:spcPct val="0"/>
        </a:spcBef>
        <a:spcAft>
          <a:spcPct val="0"/>
        </a:spcAft>
        <a:defRPr sz="2800" b="1">
          <a:solidFill>
            <a:schemeClr val="accent1"/>
          </a:solidFill>
          <a:effectLst>
            <a:outerShdw blurRad="38100" dist="38100" dir="2700000" algn="tl">
              <a:srgbClr val="DDDDDD"/>
            </a:outerShdw>
          </a:effectLst>
          <a:latin typeface="Arial" charset="0"/>
          <a:ea typeface="ＭＳ Ｐゴシック" charset="0"/>
          <a:cs typeface="ＭＳ Ｐゴシック" charset="0"/>
        </a:defRPr>
      </a:lvl8pPr>
      <a:lvl9pPr marL="1828800" algn="l" rtl="0" fontAlgn="base">
        <a:spcBef>
          <a:spcPct val="0"/>
        </a:spcBef>
        <a:spcAft>
          <a:spcPct val="0"/>
        </a:spcAft>
        <a:defRPr sz="2800" b="1">
          <a:solidFill>
            <a:schemeClr val="accent1"/>
          </a:solidFill>
          <a:effectLst>
            <a:outerShdw blurRad="38100" dist="38100" dir="2700000" algn="tl">
              <a:srgbClr val="DDDDDD"/>
            </a:outerShdw>
          </a:effectLst>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1500">
          <a:solidFill>
            <a:schemeClr val="tx1"/>
          </a:solidFill>
          <a:latin typeface="+mn-lt"/>
          <a:ea typeface="+mn-ea"/>
        </a:defRPr>
      </a:lvl3pPr>
      <a:lvl4pPr marL="1600200" indent="-228600" algn="l" rtl="0" eaLnBrk="0" fontAlgn="base" hangingPunct="0">
        <a:spcBef>
          <a:spcPct val="20000"/>
        </a:spcBef>
        <a:spcAft>
          <a:spcPct val="0"/>
        </a:spcAft>
        <a:buChar char="–"/>
        <a:defRPr sz="1200">
          <a:solidFill>
            <a:schemeClr val="tx1"/>
          </a:solidFill>
          <a:latin typeface="+mn-lt"/>
          <a:ea typeface="+mn-ea"/>
        </a:defRPr>
      </a:lvl4pPr>
      <a:lvl5pPr marL="2057400" indent="-228600" algn="l" rtl="0" eaLnBrk="0" fontAlgn="base" hangingPunct="0">
        <a:spcBef>
          <a:spcPct val="20000"/>
        </a:spcBef>
        <a:spcAft>
          <a:spcPct val="0"/>
        </a:spcAft>
        <a:defRPr sz="1000">
          <a:solidFill>
            <a:schemeClr val="tx1"/>
          </a:solidFill>
          <a:latin typeface="+mn-lt"/>
          <a:ea typeface="+mn-ea"/>
        </a:defRPr>
      </a:lvl5pPr>
      <a:lvl6pPr marL="2514600" indent="-228600" algn="l" rtl="0" fontAlgn="base">
        <a:spcBef>
          <a:spcPct val="20000"/>
        </a:spcBef>
        <a:spcAft>
          <a:spcPct val="0"/>
        </a:spcAft>
        <a:defRPr sz="1000">
          <a:solidFill>
            <a:schemeClr val="tx1"/>
          </a:solidFill>
          <a:latin typeface="+mn-lt"/>
          <a:ea typeface="+mn-ea"/>
        </a:defRPr>
      </a:lvl6pPr>
      <a:lvl7pPr marL="2971800" indent="-228600" algn="l" rtl="0" fontAlgn="base">
        <a:spcBef>
          <a:spcPct val="20000"/>
        </a:spcBef>
        <a:spcAft>
          <a:spcPct val="0"/>
        </a:spcAft>
        <a:defRPr sz="1000">
          <a:solidFill>
            <a:schemeClr val="tx1"/>
          </a:solidFill>
          <a:latin typeface="+mn-lt"/>
          <a:ea typeface="+mn-ea"/>
        </a:defRPr>
      </a:lvl7pPr>
      <a:lvl8pPr marL="3429000" indent="-228600" algn="l" rtl="0" fontAlgn="base">
        <a:spcBef>
          <a:spcPct val="20000"/>
        </a:spcBef>
        <a:spcAft>
          <a:spcPct val="0"/>
        </a:spcAft>
        <a:defRPr sz="1000">
          <a:solidFill>
            <a:schemeClr val="tx1"/>
          </a:solidFill>
          <a:latin typeface="+mn-lt"/>
          <a:ea typeface="+mn-ea"/>
        </a:defRPr>
      </a:lvl8pPr>
      <a:lvl9pPr marL="3886200" indent="-228600" algn="l" rtl="0" fontAlgn="base">
        <a:spcBef>
          <a:spcPct val="20000"/>
        </a:spcBef>
        <a:spcAft>
          <a:spcPct val="0"/>
        </a:spcAft>
        <a:defRPr sz="1000">
          <a:solidFill>
            <a:schemeClr val="tx1"/>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ctrTitle"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p>
            <a:pPr eaLnBrk="1" hangingPunct="1"/>
            <a:r>
              <a:rPr lang="de-CH" sz="3200" dirty="0" smtClean="0">
                <a:effectLst>
                  <a:outerShdw blurRad="38100" dist="38100" dir="2700000" algn="tl">
                    <a:srgbClr val="C0C0C0"/>
                  </a:outerShdw>
                </a:effectLst>
              </a:rPr>
              <a:t>Weiterbildungstagung</a:t>
            </a:r>
            <a:br>
              <a:rPr lang="de-CH" sz="3200" dirty="0" smtClean="0">
                <a:effectLst>
                  <a:outerShdw blurRad="38100" dist="38100" dir="2700000" algn="tl">
                    <a:srgbClr val="C0C0C0"/>
                  </a:outerShdw>
                </a:effectLst>
              </a:rPr>
            </a:br>
            <a:r>
              <a:rPr lang="de-CH" sz="3200" dirty="0">
                <a:effectLst>
                  <a:outerShdw blurRad="38100" dist="38100" dir="2700000" algn="tl">
                    <a:srgbClr val="C0C0C0"/>
                  </a:outerShdw>
                </a:effectLst>
              </a:rPr>
              <a:t>Atelier </a:t>
            </a:r>
            <a:r>
              <a:rPr lang="de-CH" sz="3200" dirty="0" smtClean="0">
                <a:effectLst>
                  <a:outerShdw blurRad="38100" dist="38100" dir="2700000" algn="tl">
                    <a:srgbClr val="C0C0C0"/>
                  </a:outerShdw>
                </a:effectLst>
              </a:rPr>
              <a:t>Lerninseln</a:t>
            </a:r>
          </a:p>
        </p:txBody>
      </p:sp>
      <p:sp>
        <p:nvSpPr>
          <p:cNvPr id="374787" name="Rectangle 3"/>
          <p:cNvSpPr>
            <a:spLocks noGrp="1" noChangeArrowheads="1"/>
          </p:cNvSpPr>
          <p:nvPr>
            <p:ph type="subTitle" sz="quarter"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de-CH" dirty="0" smtClean="0"/>
              <a:t>Colette Guye</a:t>
            </a:r>
          </a:p>
          <a:p>
            <a:pPr eaLnBrk="1" hangingPunct="1">
              <a:defRPr/>
            </a:pPr>
            <a:r>
              <a:rPr lang="de-CH" dirty="0" smtClean="0"/>
              <a:t>Weiterbildungstagung </a:t>
            </a:r>
            <a:r>
              <a:rPr lang="de-CH" dirty="0" err="1" smtClean="0"/>
              <a:t>BiVo</a:t>
            </a:r>
            <a:r>
              <a:rPr lang="de-CH" dirty="0" smtClean="0"/>
              <a:t> Kauffrau/Kaufmann EFZ</a:t>
            </a:r>
          </a:p>
          <a:p>
            <a:pPr eaLnBrk="1" hangingPunct="1">
              <a:defRPr/>
            </a:pPr>
            <a:r>
              <a:rPr lang="de-CH" dirty="0" smtClean="0"/>
              <a:t>Zürich</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Input: Grundlagen FS / Lerninseln</a:t>
            </a:r>
            <a:endParaRPr lang="de-DE" dirty="0"/>
          </a:p>
        </p:txBody>
      </p:sp>
      <p:pic>
        <p:nvPicPr>
          <p:cNvPr id="4" name="Inhaltsplatzhalter 3"/>
          <p:cNvPicPr>
            <a:picLocks noGrp="1" noChangeAspect="1"/>
          </p:cNvPicPr>
          <p:nvPr>
            <p:ph idx="1"/>
          </p:nvPr>
        </p:nvPicPr>
        <p:blipFill>
          <a:blip r:embed="rId3"/>
          <a:srcRect t="114" b="114"/>
          <a:stretch>
            <a:fillRect/>
          </a:stretch>
        </p:blipFill>
        <p:spPr/>
      </p:pic>
      <p:sp>
        <p:nvSpPr>
          <p:cNvPr id="5" name="Pfeil nach unten 4"/>
          <p:cNvSpPr/>
          <p:nvPr/>
        </p:nvSpPr>
        <p:spPr bwMode="auto">
          <a:xfrm>
            <a:off x="6804248" y="1340768"/>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3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7" name="Pfeil nach unten 6"/>
          <p:cNvSpPr/>
          <p:nvPr/>
        </p:nvSpPr>
        <p:spPr bwMode="auto">
          <a:xfrm>
            <a:off x="7092280" y="1052736"/>
            <a:ext cx="1152128" cy="618368"/>
          </a:xfrm>
          <a:prstGeom prst="downArrow">
            <a:avLst/>
          </a:prstGeom>
          <a:solidFill>
            <a:srgbClr val="FF0000"/>
          </a:solidFill>
          <a:ln>
            <a:noFill/>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3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8" name="Pfeil nach unten 7"/>
          <p:cNvSpPr/>
          <p:nvPr/>
        </p:nvSpPr>
        <p:spPr bwMode="auto">
          <a:xfrm>
            <a:off x="10692680" y="342900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300" b="0" i="0" u="none" strike="noStrike" cap="none" normalizeH="0" baseline="0">
              <a:ln>
                <a:noFill/>
              </a:ln>
              <a:solidFill>
                <a:srgbClr val="000000"/>
              </a:solidFill>
              <a:effectLst/>
              <a:latin typeface="Arial" charset="0"/>
              <a:ea typeface="ＭＳ Ｐゴシック" charset="0"/>
              <a:cs typeface="ＭＳ Ｐゴシック" charset="0"/>
            </a:endParaRPr>
          </a:p>
        </p:txBody>
      </p:sp>
    </p:spTree>
    <p:extLst>
      <p:ext uri="{BB962C8B-B14F-4D97-AF65-F5344CB8AC3E}">
        <p14:creationId xmlns:p14="http://schemas.microsoft.com/office/powerpoint/2010/main" val="1260137566"/>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Input: Lerninseln Anforderungen</a:t>
            </a:r>
            <a:endParaRPr lang="de-DE" dirty="0"/>
          </a:p>
        </p:txBody>
      </p:sp>
      <p:sp>
        <p:nvSpPr>
          <p:cNvPr id="3" name="Inhaltsplatzhalter 2"/>
          <p:cNvSpPr>
            <a:spLocks noGrp="1"/>
          </p:cNvSpPr>
          <p:nvPr>
            <p:ph idx="1"/>
          </p:nvPr>
        </p:nvSpPr>
        <p:spPr/>
        <p:txBody>
          <a:bodyPr/>
          <a:lstStyle/>
          <a:p>
            <a:r>
              <a:rPr lang="de-DE" dirty="0" smtClean="0"/>
              <a:t>LI müssen in allen Profilen durchgeführt werden</a:t>
            </a:r>
          </a:p>
          <a:p>
            <a:r>
              <a:rPr lang="de-DE" dirty="0" smtClean="0"/>
              <a:t>Anzahl ist vorgegeben (6)</a:t>
            </a:r>
          </a:p>
          <a:p>
            <a:r>
              <a:rPr lang="de-DE" dirty="0" smtClean="0"/>
              <a:t>Zeitpunkt ist ungefähr </a:t>
            </a:r>
            <a:r>
              <a:rPr lang="de-DE" dirty="0"/>
              <a:t>vorgegeben (Phase u. </a:t>
            </a:r>
            <a:r>
              <a:rPr lang="de-DE" dirty="0" smtClean="0"/>
              <a:t>Abfolge) </a:t>
            </a:r>
          </a:p>
          <a:p>
            <a:r>
              <a:rPr lang="de-DE" u="sng" dirty="0" smtClean="0"/>
              <a:t>Minimal</a:t>
            </a:r>
            <a:r>
              <a:rPr lang="de-DE" dirty="0" smtClean="0"/>
              <a:t>umfang ist gegeben (4 Lektionen/LI)</a:t>
            </a:r>
          </a:p>
          <a:p>
            <a:r>
              <a:rPr lang="de-DE" dirty="0" smtClean="0"/>
              <a:t>Themen sind vorgegeben (-&gt; mit Inhalt füllen)</a:t>
            </a:r>
          </a:p>
          <a:p>
            <a:r>
              <a:rPr lang="de-DE" dirty="0" smtClean="0"/>
              <a:t>LI müssen auch MSS vermitteln (-&gt; integrieren)</a:t>
            </a:r>
          </a:p>
          <a:p>
            <a:r>
              <a:rPr lang="de-DE" dirty="0" smtClean="0"/>
              <a:t>Sie müssen praxisorientiert sein, d.h. Geschäfts-sprache vermitteln (s. Themen) und diese möglichst in Geschäftssituationen eingebettet üben -&gt; neuere Sprachendidaktik (Kompetenz-, Handlungs- und Aufgabenorientierung ...)</a:t>
            </a:r>
            <a:endParaRPr lang="de-DE" dirty="0"/>
          </a:p>
        </p:txBody>
      </p:sp>
    </p:spTree>
    <p:extLst>
      <p:ext uri="{BB962C8B-B14F-4D97-AF65-F5344CB8AC3E}">
        <p14:creationId xmlns:p14="http://schemas.microsoft.com/office/powerpoint/2010/main" val="181756405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Input: Beispiel Lerninsel 2: Inhalte</a:t>
            </a:r>
            <a:endParaRPr lang="de-DE" sz="2400" dirty="0"/>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4065056102"/>
              </p:ext>
            </p:extLst>
          </p:nvPr>
        </p:nvGraphicFramePr>
        <p:xfrm>
          <a:off x="467544" y="1628800"/>
          <a:ext cx="8331200" cy="4759959"/>
        </p:xfrm>
        <a:graphic>
          <a:graphicData uri="http://schemas.openxmlformats.org/drawingml/2006/table">
            <a:tbl>
              <a:tblPr firstRow="1" bandRow="1">
                <a:tableStyleId>{5C22544A-7EE6-4342-B048-85BDC9FD1C3A}</a:tableStyleId>
              </a:tblPr>
              <a:tblGrid>
                <a:gridCol w="4536182"/>
                <a:gridCol w="3795018"/>
              </a:tblGrid>
              <a:tr h="154816">
                <a:tc>
                  <a:txBody>
                    <a:bodyPr/>
                    <a:lstStyle/>
                    <a:p>
                      <a:pPr algn="ctr"/>
                      <a:r>
                        <a:rPr lang="de-DE" dirty="0" smtClean="0"/>
                        <a:t>Inhalte</a:t>
                      </a:r>
                      <a:endParaRPr lang="de-DE" dirty="0"/>
                    </a:p>
                  </a:txBody>
                  <a:tcPr/>
                </a:tc>
                <a:tc>
                  <a:txBody>
                    <a:bodyPr/>
                    <a:lstStyle/>
                    <a:p>
                      <a:pPr algn="ctr"/>
                      <a:r>
                        <a:rPr lang="de-DE" dirty="0" smtClean="0"/>
                        <a:t>Sprachmittel</a:t>
                      </a:r>
                      <a:r>
                        <a:rPr lang="de-DE" baseline="0" dirty="0" smtClean="0"/>
                        <a:t> u.a.</a:t>
                      </a:r>
                      <a:endParaRPr lang="de-DE" dirty="0"/>
                    </a:p>
                  </a:txBody>
                  <a:tcPr/>
                </a:tc>
              </a:tr>
              <a:tr h="370840">
                <a:tc>
                  <a:txBody>
                    <a:bodyPr/>
                    <a:lstStyle/>
                    <a:p>
                      <a:r>
                        <a:rPr lang="de-DE" b="1" dirty="0" smtClean="0"/>
                        <a:t>In Kontakt treten</a:t>
                      </a:r>
                      <a:r>
                        <a:rPr lang="de-DE" dirty="0" smtClean="0"/>
                        <a:t>:</a:t>
                      </a:r>
                      <a:r>
                        <a:rPr lang="de-DE" baseline="0" dirty="0" smtClean="0"/>
                        <a:t> </a:t>
                      </a:r>
                      <a:r>
                        <a:rPr lang="de-DE" dirty="0" err="1" smtClean="0"/>
                        <a:t>begrüssen</a:t>
                      </a:r>
                      <a:r>
                        <a:rPr lang="de-DE" baseline="0" dirty="0" smtClean="0"/>
                        <a:t> – s</a:t>
                      </a:r>
                      <a:r>
                        <a:rPr lang="de-DE" dirty="0" smtClean="0"/>
                        <a:t>ich vorstellen (Name, Firma, Funktion)</a:t>
                      </a:r>
                      <a:r>
                        <a:rPr lang="de-DE" baseline="0" dirty="0" smtClean="0"/>
                        <a:t> –  f</a:t>
                      </a:r>
                      <a:r>
                        <a:rPr lang="de-DE" dirty="0" smtClean="0"/>
                        <a:t>ragen</a:t>
                      </a:r>
                      <a:r>
                        <a:rPr lang="de-DE" baseline="0" dirty="0" smtClean="0"/>
                        <a:t> nach Befinden</a:t>
                      </a:r>
                      <a:endParaRPr lang="de-DE" dirty="0" smtClean="0"/>
                    </a:p>
                  </a:txBody>
                  <a:tcPr/>
                </a:tc>
                <a:tc>
                  <a:txBody>
                    <a:bodyPr/>
                    <a:lstStyle/>
                    <a:p>
                      <a:r>
                        <a:rPr lang="de-DE" dirty="0" err="1" smtClean="0"/>
                        <a:t>Grussformeln</a:t>
                      </a:r>
                      <a:r>
                        <a:rPr lang="de-DE" baseline="0" dirty="0" smtClean="0"/>
                        <a:t>, </a:t>
                      </a:r>
                      <a:r>
                        <a:rPr lang="de-DE" dirty="0" smtClean="0"/>
                        <a:t>Fragen stellen</a:t>
                      </a:r>
                    </a:p>
                    <a:p>
                      <a:r>
                        <a:rPr lang="de-DE" dirty="0" smtClean="0"/>
                        <a:t>Kultur:</a:t>
                      </a:r>
                      <a:r>
                        <a:rPr lang="de-DE" baseline="0" dirty="0" smtClean="0"/>
                        <a:t> Pünktlichkeit - duzen/siezen - „Comment allez-</a:t>
                      </a:r>
                      <a:r>
                        <a:rPr lang="de-DE" baseline="0" dirty="0" err="1" smtClean="0"/>
                        <a:t>vous</a:t>
                      </a:r>
                      <a:r>
                        <a:rPr lang="de-DE" baseline="0" dirty="0" smtClean="0"/>
                        <a:t>?“ </a:t>
                      </a:r>
                      <a:endParaRPr lang="de-DE" dirty="0"/>
                    </a:p>
                  </a:txBody>
                  <a:tcPr/>
                </a:tc>
              </a:tr>
              <a:tr h="370840">
                <a:tc>
                  <a:txBody>
                    <a:bodyPr/>
                    <a:lstStyle/>
                    <a:p>
                      <a:r>
                        <a:rPr lang="de-DE" b="1" dirty="0" smtClean="0"/>
                        <a:t>Verbinden</a:t>
                      </a:r>
                      <a:r>
                        <a:rPr lang="de-DE" dirty="0" smtClean="0"/>
                        <a:t>:</a:t>
                      </a:r>
                      <a:r>
                        <a:rPr lang="de-DE" baseline="0" dirty="0" smtClean="0"/>
                        <a:t> f</a:t>
                      </a:r>
                      <a:r>
                        <a:rPr lang="de-DE" dirty="0" smtClean="0"/>
                        <a:t>ragen, wann/wo/mit wem die Person einen Termin hat – mitteilen, was man unternehmen wird, bitten zu warten</a:t>
                      </a:r>
                    </a:p>
                  </a:txBody>
                  <a:tcPr/>
                </a:tc>
                <a:tc>
                  <a:txBody>
                    <a:bodyPr/>
                    <a:lstStyle/>
                    <a:p>
                      <a:r>
                        <a:rPr lang="de-DE" baseline="0" dirty="0" smtClean="0"/>
                        <a:t>Berufsbezeichnungen,  </a:t>
                      </a:r>
                    </a:p>
                    <a:p>
                      <a:r>
                        <a:rPr lang="de-DE" dirty="0" smtClean="0"/>
                        <a:t>Höflichkeit: </a:t>
                      </a:r>
                      <a:r>
                        <a:rPr lang="de-DE" dirty="0" err="1" smtClean="0"/>
                        <a:t>conditionnel</a:t>
                      </a:r>
                      <a:r>
                        <a:rPr lang="de-DE" baseline="0" dirty="0" smtClean="0"/>
                        <a:t> </a:t>
                      </a:r>
                      <a:endParaRPr lang="de-DE" dirty="0" smtClean="0"/>
                    </a:p>
                    <a:p>
                      <a:endParaRPr lang="de-DE" dirty="0"/>
                    </a:p>
                  </a:txBody>
                  <a:tcPr/>
                </a:tc>
              </a:tr>
              <a:tr h="370840">
                <a:tc>
                  <a:txBody>
                    <a:bodyPr/>
                    <a:lstStyle/>
                    <a:p>
                      <a:r>
                        <a:rPr lang="de-DE" b="1" dirty="0" smtClean="0"/>
                        <a:t>Zeit überbrücken</a:t>
                      </a:r>
                      <a:r>
                        <a:rPr lang="de-DE" dirty="0" smtClean="0"/>
                        <a:t>:</a:t>
                      </a:r>
                      <a:r>
                        <a:rPr lang="de-DE" baseline="0" dirty="0" smtClean="0"/>
                        <a:t> f</a:t>
                      </a:r>
                      <a:r>
                        <a:rPr lang="de-DE" dirty="0" smtClean="0"/>
                        <a:t>ragen, ob die Person etwas trinken möchte – Small-talk (Wetter / Reise / Herkunfts- und Besuchsort usw.)</a:t>
                      </a:r>
                    </a:p>
                  </a:txBody>
                  <a:tcPr/>
                </a:tc>
                <a:tc>
                  <a:txBody>
                    <a:bodyPr/>
                    <a:lstStyle/>
                    <a:p>
                      <a:r>
                        <a:rPr lang="de-DE" dirty="0" smtClean="0"/>
                        <a:t>Grundwortschatz</a:t>
                      </a:r>
                      <a:r>
                        <a:rPr lang="de-DE" baseline="0" dirty="0" smtClean="0"/>
                        <a:t> zu Wetter, Ortsbezeichnungen, Allgemeinwissen, passé </a:t>
                      </a:r>
                      <a:r>
                        <a:rPr lang="de-DE" baseline="0" dirty="0" err="1" smtClean="0"/>
                        <a:t>composé</a:t>
                      </a:r>
                      <a:endParaRPr lang="de-DE" dirty="0"/>
                    </a:p>
                  </a:txBody>
                  <a:tcPr/>
                </a:tc>
              </a:tr>
              <a:tr h="370840">
                <a:tc>
                  <a:txBody>
                    <a:bodyPr/>
                    <a:lstStyle/>
                    <a:p>
                      <a:r>
                        <a:rPr lang="de-DE" b="1" dirty="0" smtClean="0"/>
                        <a:t>Durch die Firma führen</a:t>
                      </a:r>
                      <a:r>
                        <a:rPr lang="de-DE" dirty="0" smtClean="0"/>
                        <a:t>:</a:t>
                      </a:r>
                      <a:r>
                        <a:rPr lang="de-DE" baseline="0" dirty="0" smtClean="0"/>
                        <a:t> w</a:t>
                      </a:r>
                      <a:r>
                        <a:rPr lang="de-DE" dirty="0" smtClean="0"/>
                        <a:t>o befindet sich was</a:t>
                      </a:r>
                      <a:r>
                        <a:rPr lang="de-DE" baseline="0" dirty="0" smtClean="0"/>
                        <a:t> – was wird dort gemacht/hergestellt</a:t>
                      </a:r>
                      <a:endParaRPr lang="de-DE" dirty="0" smtClean="0"/>
                    </a:p>
                  </a:txBody>
                  <a:tcPr/>
                </a:tc>
                <a:tc>
                  <a:txBody>
                    <a:bodyPr/>
                    <a:lstStyle/>
                    <a:p>
                      <a:r>
                        <a:rPr lang="de-DE" dirty="0" smtClean="0"/>
                        <a:t>Präpositionen,</a:t>
                      </a:r>
                      <a:r>
                        <a:rPr lang="de-DE" baseline="0" dirty="0" smtClean="0"/>
                        <a:t> </a:t>
                      </a:r>
                      <a:r>
                        <a:rPr lang="de-DE" dirty="0" smtClean="0"/>
                        <a:t>Räumlichkeiten, Arbeitsorte und –</a:t>
                      </a:r>
                      <a:r>
                        <a:rPr lang="de-DE" dirty="0" err="1" smtClean="0"/>
                        <a:t>tätigkeiten</a:t>
                      </a:r>
                      <a:r>
                        <a:rPr lang="de-DE" dirty="0" smtClean="0"/>
                        <a:t> </a:t>
                      </a:r>
                      <a:endParaRPr lang="de-DE" dirty="0"/>
                    </a:p>
                  </a:txBody>
                  <a:tcPr/>
                </a:tc>
              </a:tr>
              <a:tr h="370840">
                <a:tc>
                  <a:txBody>
                    <a:bodyPr/>
                    <a:lstStyle/>
                    <a:p>
                      <a:r>
                        <a:rPr lang="de-DE" b="1" dirty="0" smtClean="0"/>
                        <a:t>Weiterer Ablauf des Besuchs erläutern</a:t>
                      </a:r>
                      <a:r>
                        <a:rPr lang="de-DE" dirty="0" smtClean="0"/>
                        <a:t>:</a:t>
                      </a:r>
                    </a:p>
                    <a:p>
                      <a:r>
                        <a:rPr lang="de-DE" dirty="0" smtClean="0"/>
                        <a:t>wann, was, mit wem, wo</a:t>
                      </a:r>
                    </a:p>
                  </a:txBody>
                  <a:tcPr/>
                </a:tc>
                <a:tc>
                  <a:txBody>
                    <a:bodyPr/>
                    <a:lstStyle/>
                    <a:p>
                      <a:r>
                        <a:rPr lang="de-DE" dirty="0" smtClean="0"/>
                        <a:t>Zeitangaben</a:t>
                      </a:r>
                      <a:r>
                        <a:rPr lang="de-DE" baseline="0" dirty="0" smtClean="0"/>
                        <a:t>, </a:t>
                      </a:r>
                      <a:r>
                        <a:rPr lang="de-DE" baseline="0" dirty="0" err="1" smtClean="0"/>
                        <a:t>futur</a:t>
                      </a:r>
                      <a:r>
                        <a:rPr lang="de-DE" baseline="0" dirty="0" smtClean="0"/>
                        <a:t> </a:t>
                      </a:r>
                      <a:r>
                        <a:rPr lang="de-DE" baseline="0" dirty="0" err="1" smtClean="0"/>
                        <a:t>proche</a:t>
                      </a:r>
                      <a:endParaRPr lang="de-DE" dirty="0"/>
                    </a:p>
                  </a:txBody>
                  <a:tcPr/>
                </a:tc>
              </a:tr>
              <a:tr h="370840">
                <a:tc>
                  <a:txBody>
                    <a:bodyPr/>
                    <a:lstStyle/>
                    <a:p>
                      <a:r>
                        <a:rPr lang="de-DE" b="1" dirty="0" smtClean="0"/>
                        <a:t>Verabschieden</a:t>
                      </a:r>
                      <a:endParaRPr lang="de-DE" b="1" dirty="0"/>
                    </a:p>
                  </a:txBody>
                  <a:tcPr/>
                </a:tc>
                <a:tc>
                  <a:txBody>
                    <a:bodyPr/>
                    <a:lstStyle/>
                    <a:p>
                      <a:r>
                        <a:rPr lang="de-DE" dirty="0" smtClean="0"/>
                        <a:t>Abschiedsformeln</a:t>
                      </a:r>
                      <a:endParaRPr lang="de-DE" dirty="0"/>
                    </a:p>
                  </a:txBody>
                  <a:tcPr/>
                </a:tc>
              </a:tr>
            </a:tbl>
          </a:graphicData>
        </a:graphic>
      </p:graphicFrame>
      <p:sp>
        <p:nvSpPr>
          <p:cNvPr id="9" name="Rechteck 8"/>
          <p:cNvSpPr/>
          <p:nvPr/>
        </p:nvSpPr>
        <p:spPr>
          <a:xfrm>
            <a:off x="467544" y="1124744"/>
            <a:ext cx="6984776" cy="461665"/>
          </a:xfrm>
          <a:prstGeom prst="rect">
            <a:avLst/>
          </a:prstGeom>
        </p:spPr>
        <p:txBody>
          <a:bodyPr wrap="square">
            <a:spAutoFit/>
          </a:bodyPr>
          <a:lstStyle/>
          <a:p>
            <a:pPr lvl="0" eaLnBrk="0" hangingPunct="0"/>
            <a:r>
              <a:rPr lang="de-DE" sz="2400" kern="0" dirty="0" smtClean="0">
                <a:solidFill>
                  <a:srgbClr val="143C7D"/>
                </a:solidFill>
                <a:effectLst>
                  <a:outerShdw blurRad="38100" dist="38100" dir="2700000" algn="tl">
                    <a:srgbClr val="DDDDDD"/>
                  </a:outerShdw>
                </a:effectLst>
                <a:latin typeface="Arial"/>
                <a:ea typeface="ＭＳ Ｐゴシック"/>
              </a:rPr>
              <a:t>Kunden und Gäste </a:t>
            </a:r>
            <a:r>
              <a:rPr lang="de-DE" sz="2400" kern="0" dirty="0">
                <a:solidFill>
                  <a:srgbClr val="143C7D"/>
                </a:solidFill>
                <a:effectLst>
                  <a:outerShdw blurRad="38100" dist="38100" dir="2700000" algn="tl">
                    <a:srgbClr val="DDDDDD"/>
                  </a:outerShdw>
                </a:effectLst>
                <a:latin typeface="Arial"/>
                <a:ea typeface="ＭＳ Ｐゴシック"/>
              </a:rPr>
              <a:t>zuvorkommend </a:t>
            </a:r>
            <a:r>
              <a:rPr lang="de-DE" sz="2400" kern="0" dirty="0" smtClean="0">
                <a:solidFill>
                  <a:srgbClr val="143C7D"/>
                </a:solidFill>
                <a:effectLst>
                  <a:outerShdw blurRad="38100" dist="38100" dir="2700000" algn="tl">
                    <a:srgbClr val="DDDDDD"/>
                  </a:outerShdw>
                </a:effectLst>
                <a:latin typeface="Arial"/>
                <a:ea typeface="ＭＳ Ｐゴシック"/>
              </a:rPr>
              <a:t>empfangen</a:t>
            </a:r>
            <a:endParaRPr lang="de-DE" sz="2400" kern="0" dirty="0">
              <a:solidFill>
                <a:srgbClr val="143C7D"/>
              </a:solidFill>
              <a:effectLst>
                <a:outerShdw blurRad="38100" dist="38100" dir="2700000" algn="tl">
                  <a:srgbClr val="DDDDDD"/>
                </a:outerShdw>
              </a:effectLst>
              <a:latin typeface="Arial"/>
              <a:ea typeface="ＭＳ Ｐゴシック"/>
            </a:endParaRPr>
          </a:p>
        </p:txBody>
      </p:sp>
    </p:spTree>
    <p:extLst>
      <p:ext uri="{BB962C8B-B14F-4D97-AF65-F5344CB8AC3E}">
        <p14:creationId xmlns:p14="http://schemas.microsoft.com/office/powerpoint/2010/main" val="3070963089"/>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Input: Beispiel Lerninsel </a:t>
            </a:r>
            <a:r>
              <a:rPr lang="de-DE" dirty="0" smtClean="0"/>
              <a:t>2: Ziele </a:t>
            </a:r>
            <a:endParaRPr lang="de-DE" sz="2400"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923821038"/>
              </p:ext>
            </p:extLst>
          </p:nvPr>
        </p:nvGraphicFramePr>
        <p:xfrm>
          <a:off x="467544" y="1844824"/>
          <a:ext cx="8352928" cy="4170680"/>
        </p:xfrm>
        <a:graphic>
          <a:graphicData uri="http://schemas.openxmlformats.org/drawingml/2006/table">
            <a:tbl>
              <a:tblPr firstRow="1" bandRow="1">
                <a:tableStyleId>{5C22544A-7EE6-4342-B048-85BDC9FD1C3A}</a:tableStyleId>
              </a:tblPr>
              <a:tblGrid>
                <a:gridCol w="8352928"/>
              </a:tblGrid>
              <a:tr h="370840">
                <a:tc>
                  <a:txBody>
                    <a:bodyPr/>
                    <a:lstStyle/>
                    <a:p>
                      <a:r>
                        <a:rPr lang="de-DE" smtClean="0"/>
                        <a:t>Leistungsziele</a:t>
                      </a:r>
                      <a:endParaRPr lang="de-DE" dirty="0"/>
                    </a:p>
                  </a:txBody>
                  <a:tcPr/>
                </a:tc>
              </a:tr>
              <a:tr h="370840">
                <a:tc>
                  <a:txBody>
                    <a:bodyPr/>
                    <a:lstStyle/>
                    <a:p>
                      <a:r>
                        <a:rPr lang="de-DE" sz="1600" dirty="0" smtClean="0"/>
                        <a:t>1.3.1.1 Hören: Ich verstehe</a:t>
                      </a:r>
                      <a:r>
                        <a:rPr lang="de-DE" sz="1600" baseline="0" dirty="0" smtClean="0"/>
                        <a:t> in Sitzungen/Besprechungen die wichtigen Punkte. </a:t>
                      </a:r>
                      <a:endParaRPr lang="de-DE" sz="1600" dirty="0"/>
                    </a:p>
                  </a:txBody>
                  <a:tcPr/>
                </a:tc>
              </a:tr>
              <a:tr h="370840">
                <a:tc>
                  <a:txBody>
                    <a:bodyPr/>
                    <a:lstStyle/>
                    <a:p>
                      <a:r>
                        <a:rPr lang="de-DE" sz="1600" dirty="0" smtClean="0"/>
                        <a:t>1.3.1.3 </a:t>
                      </a:r>
                      <a:r>
                        <a:rPr lang="de-DE" sz="1600" dirty="0" err="1" smtClean="0"/>
                        <a:t>mündl</a:t>
                      </a:r>
                      <a:r>
                        <a:rPr lang="de-DE" sz="1600" dirty="0" smtClean="0"/>
                        <a:t>.</a:t>
                      </a:r>
                      <a:r>
                        <a:rPr lang="de-DE" sz="1600" baseline="0" dirty="0" smtClean="0"/>
                        <a:t> Komm.: Ich unterhalte mich spontan und im direkten Kontakt (...) im Um-gang mit Besuchern. Dazu gehören: Besucher </a:t>
                      </a:r>
                      <a:r>
                        <a:rPr lang="de-DE" sz="1600" baseline="0" dirty="0" err="1" smtClean="0"/>
                        <a:t>begrüssen</a:t>
                      </a:r>
                      <a:r>
                        <a:rPr lang="de-DE" sz="1600" baseline="0" dirty="0" smtClean="0"/>
                        <a:t>, mich und andere vorstellen (...)</a:t>
                      </a:r>
                      <a:endParaRPr lang="de-DE" sz="1600" dirty="0"/>
                    </a:p>
                  </a:txBody>
                  <a:tcPr>
                    <a:solidFill>
                      <a:srgbClr val="FF6600"/>
                    </a:solidFill>
                  </a:tcPr>
                </a:tc>
              </a:tr>
              <a:tr h="370840">
                <a:tc>
                  <a:txBody>
                    <a:bodyPr/>
                    <a:lstStyle/>
                    <a:p>
                      <a:r>
                        <a:rPr lang="de-DE" sz="1600" dirty="0" smtClean="0"/>
                        <a:t>1.3.1.4 Gespräche: Ich höre (...)</a:t>
                      </a:r>
                      <a:r>
                        <a:rPr lang="de-DE" sz="1600" baseline="0" dirty="0" smtClean="0"/>
                        <a:t> aktiv zu und reagiere </a:t>
                      </a:r>
                      <a:r>
                        <a:rPr lang="de-DE" sz="1600" baseline="0" dirty="0" err="1" smtClean="0"/>
                        <a:t>situationsgemäss</a:t>
                      </a:r>
                      <a:r>
                        <a:rPr lang="de-DE" sz="1600" baseline="0" dirty="0" smtClean="0"/>
                        <a:t> (z.B. durch Nachfragen, durch aktives Weiterführen des Gesprächs).</a:t>
                      </a:r>
                      <a:endParaRPr lang="de-DE" sz="1600" dirty="0"/>
                    </a:p>
                  </a:txBody>
                  <a:tcPr>
                    <a:solidFill>
                      <a:srgbClr val="FF6600"/>
                    </a:solidFill>
                  </a:tcPr>
                </a:tc>
              </a:tr>
              <a:tr h="370840">
                <a:tc>
                  <a:txBody>
                    <a:bodyPr/>
                    <a:lstStyle/>
                    <a:p>
                      <a:r>
                        <a:rPr lang="de-DE" sz="1600" dirty="0" smtClean="0"/>
                        <a:t>1.3.1.5 Information und Argumentation: Ich trage Informationen (...)</a:t>
                      </a:r>
                      <a:r>
                        <a:rPr lang="de-DE" sz="1600" baseline="0" dirty="0" smtClean="0"/>
                        <a:t> verständlich vor.</a:t>
                      </a:r>
                      <a:endParaRPr lang="de-DE" sz="1600" dirty="0"/>
                    </a:p>
                  </a:txBody>
                  <a:tcPr/>
                </a:tc>
              </a:tr>
              <a:tr h="370840">
                <a:tc>
                  <a:txBody>
                    <a:bodyPr/>
                    <a:lstStyle/>
                    <a:p>
                      <a:r>
                        <a:rPr lang="de-DE" sz="1600" dirty="0" smtClean="0"/>
                        <a:t>1.3.4.1 Wortschatz</a:t>
                      </a:r>
                      <a:r>
                        <a:rPr lang="de-DE" sz="1600" baseline="0" dirty="0" smtClean="0"/>
                        <a:t> und Etymologie: Ich bediene mich eines angemessen (...)</a:t>
                      </a:r>
                      <a:r>
                        <a:rPr lang="de-DE" sz="1600" baseline="0" dirty="0" err="1" smtClean="0"/>
                        <a:t>wortschatzes</a:t>
                      </a:r>
                      <a:r>
                        <a:rPr lang="de-DE" sz="1600" baseline="0" dirty="0" smtClean="0"/>
                        <a:t>.</a:t>
                      </a:r>
                    </a:p>
                  </a:txBody>
                  <a:tcPr/>
                </a:tc>
              </a:tr>
              <a:tr h="370840">
                <a:tc>
                  <a:txBody>
                    <a:bodyPr/>
                    <a:lstStyle/>
                    <a:p>
                      <a:r>
                        <a:rPr lang="de-DE" sz="1600" dirty="0" smtClean="0"/>
                        <a:t>1.3.4.2 Grammatik: Ich verwende die notwendigen grammatikalischen Strukturen</a:t>
                      </a:r>
                      <a:r>
                        <a:rPr lang="de-DE" sz="1600" baseline="0" dirty="0" smtClean="0"/>
                        <a:t>...</a:t>
                      </a:r>
                      <a:endParaRPr lang="de-DE" sz="16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600" dirty="0" smtClean="0"/>
                        <a:t>1.3.4.3 Strategien</a:t>
                      </a:r>
                      <a:r>
                        <a:rPr lang="de-DE" sz="1600" baseline="0" dirty="0" smtClean="0"/>
                        <a:t> zum Verständnis: Ich erkenne bei Verständigungsschwierigkeiten, wo das Problem liegt (...) (und) frage nach.</a:t>
                      </a:r>
                      <a:endParaRPr lang="de-DE" sz="1600" dirty="0" smtClean="0"/>
                    </a:p>
                  </a:txBody>
                  <a:tcPr/>
                </a:tc>
              </a:tr>
              <a:tr h="370840">
                <a:tc>
                  <a:txBody>
                    <a:bodyPr/>
                    <a:lstStyle/>
                    <a:p>
                      <a:r>
                        <a:rPr lang="de-DE" sz="1600" dirty="0" smtClean="0"/>
                        <a:t>1.3.4.4 Sprachlich-kulturelle</a:t>
                      </a:r>
                      <a:r>
                        <a:rPr lang="de-DE" sz="1600" baseline="0" dirty="0" smtClean="0"/>
                        <a:t> Gegebenheiten: Ich bin mir kultureller Unterschiede bewusst und kann auch über kulturelle Grenzen hinweg sprachlich angemessen kommunizieren.</a:t>
                      </a:r>
                      <a:endParaRPr lang="de-DE" sz="1600" dirty="0"/>
                    </a:p>
                  </a:txBody>
                  <a:tcPr>
                    <a:solidFill>
                      <a:srgbClr val="FF6600"/>
                    </a:solidFill>
                  </a:tcPr>
                </a:tc>
              </a:tr>
            </a:tbl>
          </a:graphicData>
        </a:graphic>
      </p:graphicFrame>
      <p:sp>
        <p:nvSpPr>
          <p:cNvPr id="9" name="Textfeld 8"/>
          <p:cNvSpPr txBox="1"/>
          <p:nvPr/>
        </p:nvSpPr>
        <p:spPr>
          <a:xfrm>
            <a:off x="323528" y="1196752"/>
            <a:ext cx="8633042" cy="461665"/>
          </a:xfrm>
          <a:prstGeom prst="rect">
            <a:avLst/>
          </a:prstGeom>
          <a:noFill/>
        </p:spPr>
        <p:txBody>
          <a:bodyPr wrap="none" rtlCol="0">
            <a:spAutoFit/>
          </a:bodyPr>
          <a:lstStyle/>
          <a:p>
            <a:r>
              <a:rPr lang="de-DE" sz="2400" dirty="0" smtClean="0"/>
              <a:t>Berufliche Handlungskompetenzen Unterrichtsbereich FS</a:t>
            </a:r>
            <a:endParaRPr lang="de-DE" sz="2400" dirty="0"/>
          </a:p>
        </p:txBody>
      </p:sp>
    </p:spTree>
    <p:extLst>
      <p:ext uri="{BB962C8B-B14F-4D97-AF65-F5344CB8AC3E}">
        <p14:creationId xmlns:p14="http://schemas.microsoft.com/office/powerpoint/2010/main" val="1355857401"/>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Input: Beispiel Lerninsel </a:t>
            </a:r>
            <a:r>
              <a:rPr lang="de-DE" dirty="0" smtClean="0"/>
              <a:t>2: Ziele</a:t>
            </a:r>
            <a:endParaRPr lang="de-DE" sz="2400" dirty="0"/>
          </a:p>
        </p:txBody>
      </p:sp>
      <p:graphicFrame>
        <p:nvGraphicFramePr>
          <p:cNvPr id="8" name="Tabelle 7"/>
          <p:cNvGraphicFramePr>
            <a:graphicFrameLocks noGrp="1"/>
          </p:cNvGraphicFramePr>
          <p:nvPr>
            <p:extLst>
              <p:ext uri="{D42A27DB-BD31-4B8C-83A1-F6EECF244321}">
                <p14:modId xmlns:p14="http://schemas.microsoft.com/office/powerpoint/2010/main" val="777091902"/>
              </p:ext>
            </p:extLst>
          </p:nvPr>
        </p:nvGraphicFramePr>
        <p:xfrm>
          <a:off x="395536" y="1700808"/>
          <a:ext cx="8352928" cy="2291080"/>
        </p:xfrm>
        <a:graphic>
          <a:graphicData uri="http://schemas.openxmlformats.org/drawingml/2006/table">
            <a:tbl>
              <a:tblPr firstRow="1" bandRow="1">
                <a:tableStyleId>{5C22544A-7EE6-4342-B048-85BDC9FD1C3A}</a:tableStyleId>
              </a:tblPr>
              <a:tblGrid>
                <a:gridCol w="2592288"/>
                <a:gridCol w="5760640"/>
              </a:tblGrid>
              <a:tr h="370840">
                <a:tc>
                  <a:txBody>
                    <a:bodyPr/>
                    <a:lstStyle/>
                    <a:p>
                      <a:r>
                        <a:rPr lang="de-DE" dirty="0" smtClean="0"/>
                        <a:t>Kompetenz</a:t>
                      </a:r>
                      <a:endParaRPr lang="de-DE" dirty="0"/>
                    </a:p>
                  </a:txBody>
                  <a:tcPr/>
                </a:tc>
                <a:tc>
                  <a:txBody>
                    <a:bodyPr/>
                    <a:lstStyle/>
                    <a:p>
                      <a:r>
                        <a:rPr lang="de-DE" dirty="0" smtClean="0"/>
                        <a:t>Präzisierung</a:t>
                      </a:r>
                      <a:endParaRPr lang="de-DE" dirty="0"/>
                    </a:p>
                  </a:txBody>
                  <a:tcPr/>
                </a:tc>
              </a:tr>
              <a:tr h="370840">
                <a:tc>
                  <a:txBody>
                    <a:bodyPr/>
                    <a:lstStyle/>
                    <a:p>
                      <a:r>
                        <a:rPr lang="de-DE" dirty="0" smtClean="0"/>
                        <a:t>2.3 Erfolgreiches</a:t>
                      </a:r>
                      <a:r>
                        <a:rPr lang="de-DE" baseline="0" dirty="0" smtClean="0"/>
                        <a:t> Beraten u. Verhandeln</a:t>
                      </a:r>
                      <a:endParaRPr lang="de-DE" dirty="0"/>
                    </a:p>
                  </a:txBody>
                  <a:tcPr/>
                </a:tc>
                <a:tc>
                  <a:txBody>
                    <a:bodyPr/>
                    <a:lstStyle/>
                    <a:p>
                      <a:r>
                        <a:rPr lang="de-DE" dirty="0" smtClean="0"/>
                        <a:t>(...)</a:t>
                      </a:r>
                      <a:r>
                        <a:rPr lang="de-DE" baseline="0" dirty="0" smtClean="0"/>
                        <a:t> Ich erkenne und verstehe verbale und nonverbale Botschaften der Gesprächspartnerinnen und –</a:t>
                      </a:r>
                      <a:r>
                        <a:rPr lang="de-DE" baseline="0" dirty="0" err="1" smtClean="0"/>
                        <a:t>partner</a:t>
                      </a:r>
                      <a:r>
                        <a:rPr lang="de-DE" baseline="0" dirty="0" smtClean="0"/>
                        <a:t>.</a:t>
                      </a:r>
                      <a:endParaRPr lang="de-DE" dirty="0"/>
                    </a:p>
                  </a:txBody>
                  <a:tcPr/>
                </a:tc>
              </a:tr>
              <a:tr h="370840">
                <a:tc>
                  <a:txBody>
                    <a:bodyPr/>
                    <a:lstStyle/>
                    <a:p>
                      <a:r>
                        <a:rPr lang="de-DE" dirty="0" smtClean="0"/>
                        <a:t>3.2 Kommunikations-fähigkeit</a:t>
                      </a:r>
                      <a:endParaRPr lang="de-DE" dirty="0"/>
                    </a:p>
                  </a:txBody>
                  <a:tcPr/>
                </a:tc>
                <a:tc>
                  <a:txBody>
                    <a:bodyPr/>
                    <a:lstStyle/>
                    <a:p>
                      <a:r>
                        <a:rPr lang="de-DE" dirty="0" smtClean="0"/>
                        <a:t>Ich bin kommunikationsfähig und zeige ein ausgeprägtes kundenorientiertes</a:t>
                      </a:r>
                      <a:r>
                        <a:rPr lang="de-DE" baseline="0" dirty="0" smtClean="0"/>
                        <a:t> Verhalten. (...)</a:t>
                      </a:r>
                      <a:endParaRPr lang="de-DE" dirty="0"/>
                    </a:p>
                  </a:txBody>
                  <a:tcPr/>
                </a:tc>
              </a:tr>
              <a:tr h="370840">
                <a:tc>
                  <a:txBody>
                    <a:bodyPr/>
                    <a:lstStyle/>
                    <a:p>
                      <a:r>
                        <a:rPr lang="de-DE" dirty="0" smtClean="0"/>
                        <a:t>3.4 Umgangsformen</a:t>
                      </a:r>
                      <a:endParaRPr lang="de-DE" dirty="0"/>
                    </a:p>
                  </a:txBody>
                  <a:tcPr/>
                </a:tc>
                <a:tc>
                  <a:txBody>
                    <a:bodyPr/>
                    <a:lstStyle/>
                    <a:p>
                      <a:r>
                        <a:rPr lang="de-DE" dirty="0" smtClean="0"/>
                        <a:t>Ich lege im persönlichen Verhalten Wert auf gute Umgangsformen. (...)</a:t>
                      </a:r>
                      <a:endParaRPr lang="de-DE" dirty="0"/>
                    </a:p>
                  </a:txBody>
                  <a:tcPr/>
                </a:tc>
              </a:tr>
            </a:tbl>
          </a:graphicData>
        </a:graphic>
      </p:graphicFrame>
      <p:sp>
        <p:nvSpPr>
          <p:cNvPr id="10" name="Textfeld 9"/>
          <p:cNvSpPr txBox="1"/>
          <p:nvPr/>
        </p:nvSpPr>
        <p:spPr>
          <a:xfrm>
            <a:off x="323528" y="1124744"/>
            <a:ext cx="6426158" cy="461665"/>
          </a:xfrm>
          <a:prstGeom prst="rect">
            <a:avLst/>
          </a:prstGeom>
          <a:noFill/>
        </p:spPr>
        <p:txBody>
          <a:bodyPr wrap="none" rtlCol="0">
            <a:spAutoFit/>
          </a:bodyPr>
          <a:lstStyle/>
          <a:p>
            <a:r>
              <a:rPr lang="de-DE" sz="2400" dirty="0" smtClean="0"/>
              <a:t>Methoden, Sozial- und Selbstkompetenzen</a:t>
            </a:r>
            <a:endParaRPr lang="de-DE" sz="2400" dirty="0"/>
          </a:p>
        </p:txBody>
      </p:sp>
    </p:spTree>
    <p:extLst>
      <p:ext uri="{BB962C8B-B14F-4D97-AF65-F5344CB8AC3E}">
        <p14:creationId xmlns:p14="http://schemas.microsoft.com/office/powerpoint/2010/main" val="2813042936"/>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Fragen</a:t>
            </a:r>
            <a:endParaRPr lang="de-DE" dirty="0"/>
          </a:p>
        </p:txBody>
      </p:sp>
      <p:pic>
        <p:nvPicPr>
          <p:cNvPr id="5"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75199" r="-75199"/>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1375191"/>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Lehrplanvorlage </a:t>
            </a:r>
            <a:endParaRPr lang="de-DE" sz="2400" dirty="0"/>
          </a:p>
        </p:txBody>
      </p:sp>
      <p:sp>
        <p:nvSpPr>
          <p:cNvPr id="8" name="Pfeil nach unten 7"/>
          <p:cNvSpPr/>
          <p:nvPr/>
        </p:nvSpPr>
        <p:spPr bwMode="auto">
          <a:xfrm>
            <a:off x="395536" y="1556792"/>
            <a:ext cx="216024" cy="360040"/>
          </a:xfrm>
          <a:prstGeom prst="downArrow">
            <a:avLst/>
          </a:prstGeom>
          <a:solidFill>
            <a:srgbClr val="800000"/>
          </a:solidFill>
          <a:ln>
            <a:noFill/>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3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9" name="Pfeil nach unten 8"/>
          <p:cNvSpPr/>
          <p:nvPr/>
        </p:nvSpPr>
        <p:spPr bwMode="auto">
          <a:xfrm>
            <a:off x="971600" y="1556792"/>
            <a:ext cx="216024" cy="360040"/>
          </a:xfrm>
          <a:prstGeom prst="downArrow">
            <a:avLst/>
          </a:prstGeom>
          <a:solidFill>
            <a:srgbClr val="800000"/>
          </a:solidFill>
          <a:ln>
            <a:noFill/>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3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10" name="Pfeil nach unten 9"/>
          <p:cNvSpPr/>
          <p:nvPr/>
        </p:nvSpPr>
        <p:spPr bwMode="auto">
          <a:xfrm>
            <a:off x="2771800" y="1556792"/>
            <a:ext cx="216024" cy="360040"/>
          </a:xfrm>
          <a:prstGeom prst="downArrow">
            <a:avLst/>
          </a:prstGeom>
          <a:solidFill>
            <a:srgbClr val="800000"/>
          </a:solidFill>
          <a:ln>
            <a:noFill/>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3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11" name="Pfeil nach unten 10"/>
          <p:cNvSpPr/>
          <p:nvPr/>
        </p:nvSpPr>
        <p:spPr bwMode="auto">
          <a:xfrm>
            <a:off x="4427984" y="1556792"/>
            <a:ext cx="216024" cy="360040"/>
          </a:xfrm>
          <a:prstGeom prst="downArrow">
            <a:avLst/>
          </a:prstGeom>
          <a:solidFill>
            <a:srgbClr val="800000"/>
          </a:solidFill>
          <a:ln>
            <a:noFill/>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3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12" name="Pfeil nach unten 11"/>
          <p:cNvSpPr/>
          <p:nvPr/>
        </p:nvSpPr>
        <p:spPr bwMode="auto">
          <a:xfrm>
            <a:off x="4716016" y="1556792"/>
            <a:ext cx="216024" cy="360040"/>
          </a:xfrm>
          <a:prstGeom prst="downArrow">
            <a:avLst/>
          </a:prstGeom>
          <a:solidFill>
            <a:srgbClr val="800000"/>
          </a:solidFill>
          <a:ln>
            <a:noFill/>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3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13" name="Pfeil nach unten 12"/>
          <p:cNvSpPr/>
          <p:nvPr/>
        </p:nvSpPr>
        <p:spPr bwMode="auto">
          <a:xfrm>
            <a:off x="4932040" y="1556792"/>
            <a:ext cx="216024" cy="360040"/>
          </a:xfrm>
          <a:prstGeom prst="downArrow">
            <a:avLst/>
          </a:prstGeom>
          <a:solidFill>
            <a:srgbClr val="008000"/>
          </a:solidFill>
          <a:ln>
            <a:noFill/>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3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14" name="Pfeil nach unten 13"/>
          <p:cNvSpPr/>
          <p:nvPr/>
        </p:nvSpPr>
        <p:spPr bwMode="auto">
          <a:xfrm>
            <a:off x="6084168" y="1556792"/>
            <a:ext cx="216024" cy="360040"/>
          </a:xfrm>
          <a:prstGeom prst="downArrow">
            <a:avLst/>
          </a:prstGeom>
          <a:solidFill>
            <a:srgbClr val="008000"/>
          </a:solidFill>
          <a:ln>
            <a:noFill/>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3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15" name="Pfeil nach unten 14"/>
          <p:cNvSpPr/>
          <p:nvPr/>
        </p:nvSpPr>
        <p:spPr bwMode="auto">
          <a:xfrm>
            <a:off x="7452320" y="1556792"/>
            <a:ext cx="216024" cy="360040"/>
          </a:xfrm>
          <a:prstGeom prst="downArrow">
            <a:avLst/>
          </a:prstGeom>
          <a:solidFill>
            <a:srgbClr val="FF6600"/>
          </a:solidFill>
          <a:ln>
            <a:noFill/>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3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16" name="Pfeil nach unten 15"/>
          <p:cNvSpPr/>
          <p:nvPr/>
        </p:nvSpPr>
        <p:spPr bwMode="auto">
          <a:xfrm>
            <a:off x="8244408" y="1556792"/>
            <a:ext cx="216024" cy="360040"/>
          </a:xfrm>
          <a:prstGeom prst="downArrow">
            <a:avLst/>
          </a:prstGeom>
          <a:solidFill>
            <a:srgbClr val="FF6600"/>
          </a:solidFill>
          <a:ln>
            <a:noFill/>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3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17" name="Pfeil nach unten 16"/>
          <p:cNvSpPr/>
          <p:nvPr/>
        </p:nvSpPr>
        <p:spPr bwMode="auto">
          <a:xfrm>
            <a:off x="8532440" y="1556792"/>
            <a:ext cx="216024" cy="360040"/>
          </a:xfrm>
          <a:prstGeom prst="downArrow">
            <a:avLst/>
          </a:prstGeom>
          <a:solidFill>
            <a:srgbClr val="FF6600"/>
          </a:solidFill>
          <a:ln>
            <a:noFill/>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3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18" name="Textfeld 17"/>
          <p:cNvSpPr txBox="1"/>
          <p:nvPr/>
        </p:nvSpPr>
        <p:spPr>
          <a:xfrm>
            <a:off x="899592" y="1196752"/>
            <a:ext cx="3550621" cy="276999"/>
          </a:xfrm>
          <a:prstGeom prst="rect">
            <a:avLst/>
          </a:prstGeom>
          <a:noFill/>
        </p:spPr>
        <p:txBody>
          <a:bodyPr wrap="none" rtlCol="0">
            <a:spAutoFit/>
          </a:bodyPr>
          <a:lstStyle/>
          <a:p>
            <a:r>
              <a:rPr lang="de-DE" dirty="0" smtClean="0">
                <a:solidFill>
                  <a:srgbClr val="800000"/>
                </a:solidFill>
              </a:rPr>
              <a:t>verbindlich gegeben (</a:t>
            </a:r>
            <a:r>
              <a:rPr lang="de-DE" dirty="0" err="1" smtClean="0">
                <a:solidFill>
                  <a:srgbClr val="800000"/>
                </a:solidFill>
              </a:rPr>
              <a:t>BiVo</a:t>
            </a:r>
            <a:r>
              <a:rPr lang="de-DE" dirty="0" smtClean="0">
                <a:solidFill>
                  <a:srgbClr val="800000"/>
                </a:solidFill>
              </a:rPr>
              <a:t>, </a:t>
            </a:r>
            <a:r>
              <a:rPr lang="de-DE" dirty="0" err="1" smtClean="0">
                <a:solidFill>
                  <a:srgbClr val="800000"/>
                </a:solidFill>
              </a:rPr>
              <a:t>BiPla</a:t>
            </a:r>
            <a:r>
              <a:rPr lang="de-DE" dirty="0" smtClean="0">
                <a:solidFill>
                  <a:srgbClr val="800000"/>
                </a:solidFill>
              </a:rPr>
              <a:t>, </a:t>
            </a:r>
            <a:r>
              <a:rPr lang="de-DE" dirty="0" err="1">
                <a:solidFill>
                  <a:srgbClr val="800000"/>
                </a:solidFill>
              </a:rPr>
              <a:t>L</a:t>
            </a:r>
            <a:r>
              <a:rPr lang="de-DE" dirty="0" err="1" smtClean="0">
                <a:solidFill>
                  <a:srgbClr val="800000"/>
                </a:solidFill>
              </a:rPr>
              <a:t>z</a:t>
            </a:r>
            <a:r>
              <a:rPr lang="de-DE" dirty="0" smtClean="0">
                <a:solidFill>
                  <a:srgbClr val="800000"/>
                </a:solidFill>
              </a:rPr>
              <a:t>-Katalog)</a:t>
            </a:r>
            <a:endParaRPr lang="de-DE" dirty="0">
              <a:solidFill>
                <a:srgbClr val="800000"/>
              </a:solidFill>
            </a:endParaRPr>
          </a:p>
        </p:txBody>
      </p:sp>
      <p:sp>
        <p:nvSpPr>
          <p:cNvPr id="19" name="Textfeld 18"/>
          <p:cNvSpPr txBox="1"/>
          <p:nvPr/>
        </p:nvSpPr>
        <p:spPr>
          <a:xfrm>
            <a:off x="4932040" y="1196752"/>
            <a:ext cx="1755484" cy="276999"/>
          </a:xfrm>
          <a:prstGeom prst="rect">
            <a:avLst/>
          </a:prstGeom>
          <a:noFill/>
        </p:spPr>
        <p:txBody>
          <a:bodyPr wrap="none" rtlCol="0">
            <a:spAutoFit/>
          </a:bodyPr>
          <a:lstStyle/>
          <a:p>
            <a:r>
              <a:rPr lang="de-DE" dirty="0" smtClean="0">
                <a:solidFill>
                  <a:srgbClr val="008000"/>
                </a:solidFill>
              </a:rPr>
              <a:t>Hinweise, Vorschläge</a:t>
            </a:r>
            <a:endParaRPr lang="de-DE" dirty="0">
              <a:solidFill>
                <a:srgbClr val="008000"/>
              </a:solidFill>
            </a:endParaRPr>
          </a:p>
        </p:txBody>
      </p:sp>
      <p:sp>
        <p:nvSpPr>
          <p:cNvPr id="20" name="Textfeld 19"/>
          <p:cNvSpPr txBox="1"/>
          <p:nvPr/>
        </p:nvSpPr>
        <p:spPr>
          <a:xfrm>
            <a:off x="7164288" y="1196752"/>
            <a:ext cx="1826041" cy="276999"/>
          </a:xfrm>
          <a:prstGeom prst="rect">
            <a:avLst/>
          </a:prstGeom>
          <a:noFill/>
        </p:spPr>
        <p:txBody>
          <a:bodyPr wrap="none" rtlCol="0">
            <a:spAutoFit/>
          </a:bodyPr>
          <a:lstStyle/>
          <a:p>
            <a:r>
              <a:rPr lang="de-DE" dirty="0" smtClean="0">
                <a:solidFill>
                  <a:srgbClr val="FF6600"/>
                </a:solidFill>
              </a:rPr>
              <a:t>Koordination (</a:t>
            </a:r>
            <a:r>
              <a:rPr lang="de-DE" dirty="0" err="1" smtClean="0">
                <a:solidFill>
                  <a:srgbClr val="FF6600"/>
                </a:solidFill>
              </a:rPr>
              <a:t>mimim</a:t>
            </a:r>
            <a:r>
              <a:rPr lang="de-DE" dirty="0" smtClean="0">
                <a:solidFill>
                  <a:srgbClr val="FF6600"/>
                </a:solidFill>
              </a:rPr>
              <a:t>.)</a:t>
            </a:r>
            <a:endParaRPr lang="de-DE" dirty="0">
              <a:solidFill>
                <a:srgbClr val="FF6600"/>
              </a:solidFill>
            </a:endParaRPr>
          </a:p>
        </p:txBody>
      </p:sp>
      <p:pic>
        <p:nvPicPr>
          <p:cNvPr id="4" name="Inhaltsplatzhalter 3"/>
          <p:cNvPicPr>
            <a:picLocks noGrp="1" noChangeAspect="1"/>
          </p:cNvPicPr>
          <p:nvPr>
            <p:ph idx="1"/>
          </p:nvPr>
        </p:nvPicPr>
        <p:blipFill>
          <a:blip r:embed="rId3"/>
          <a:srcRect t="-8655" b="-8655"/>
          <a:stretch>
            <a:fillRect/>
          </a:stretch>
        </p:blipFill>
        <p:spPr>
          <a:xfrm>
            <a:off x="323528" y="1556792"/>
            <a:ext cx="8496300" cy="4824413"/>
          </a:xfrm>
        </p:spPr>
      </p:pic>
      <p:sp>
        <p:nvSpPr>
          <p:cNvPr id="21" name="Pfeil nach unten 20"/>
          <p:cNvSpPr/>
          <p:nvPr/>
        </p:nvSpPr>
        <p:spPr bwMode="auto">
          <a:xfrm>
            <a:off x="5220072" y="1556792"/>
            <a:ext cx="216024" cy="360040"/>
          </a:xfrm>
          <a:prstGeom prst="downArrow">
            <a:avLst/>
          </a:prstGeom>
          <a:solidFill>
            <a:srgbClr val="008000"/>
          </a:solidFill>
          <a:ln>
            <a:noFill/>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300" b="0" i="0" u="none" strike="noStrike" cap="none" normalizeH="0" baseline="0">
              <a:ln>
                <a:noFill/>
              </a:ln>
              <a:solidFill>
                <a:srgbClr val="000000"/>
              </a:solidFill>
              <a:effectLst/>
              <a:latin typeface="Arial" charset="0"/>
              <a:ea typeface="ＭＳ Ｐゴシック" charset="0"/>
              <a:cs typeface="ＭＳ Ｐゴシック" charset="0"/>
            </a:endParaRPr>
          </a:p>
        </p:txBody>
      </p:sp>
    </p:spTree>
    <p:extLst>
      <p:ext uri="{BB962C8B-B14F-4D97-AF65-F5344CB8AC3E}">
        <p14:creationId xmlns:p14="http://schemas.microsoft.com/office/powerpoint/2010/main" val="162550180"/>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Auftrag 1: Lerninseln</a:t>
            </a:r>
            <a:endParaRPr lang="de-DE" dirty="0"/>
          </a:p>
        </p:txBody>
      </p:sp>
      <p:sp>
        <p:nvSpPr>
          <p:cNvPr id="3" name="Inhaltsplatzhalter 2"/>
          <p:cNvSpPr>
            <a:spLocks noGrp="1"/>
          </p:cNvSpPr>
          <p:nvPr>
            <p:ph idx="1"/>
          </p:nvPr>
        </p:nvSpPr>
        <p:spPr/>
        <p:txBody>
          <a:bodyPr/>
          <a:lstStyle/>
          <a:p>
            <a:r>
              <a:rPr lang="de-DE" dirty="0" smtClean="0"/>
              <a:t>Aufteilung auf die 6 Lerninseln (-&gt; 2-3 TN pro Insel)</a:t>
            </a:r>
          </a:p>
          <a:p>
            <a:pPr marL="457200" lvl="1" indent="0">
              <a:buNone/>
            </a:pPr>
            <a:r>
              <a:rPr lang="de-DE" sz="1500" dirty="0" smtClean="0"/>
              <a:t>1. Telefonieren und Telefonnotizen ausfüllen; E-Mails, einfache Mitteilungen verstehen und verfassen.</a:t>
            </a:r>
          </a:p>
          <a:p>
            <a:pPr marL="457200" lvl="1" indent="0">
              <a:buNone/>
            </a:pPr>
            <a:r>
              <a:rPr lang="de-DE" sz="1500" dirty="0" smtClean="0"/>
              <a:t>2. Kundinnen, Kunden und Gäste zuvorkommend empfangen.</a:t>
            </a:r>
          </a:p>
          <a:p>
            <a:pPr marL="457200" lvl="1" indent="0">
              <a:buNone/>
            </a:pPr>
            <a:r>
              <a:rPr lang="de-DE" sz="1500" dirty="0" smtClean="0"/>
              <a:t>3. Unternehmung, Produkt oder Dienstleistung präsentieren.</a:t>
            </a:r>
          </a:p>
          <a:p>
            <a:pPr marL="457200" lvl="1" indent="0">
              <a:buNone/>
            </a:pPr>
            <a:r>
              <a:rPr lang="de-DE" sz="1500" dirty="0" smtClean="0"/>
              <a:t>4. Grafiken und Tabellen lesen, verstehen und kommentieren.</a:t>
            </a:r>
          </a:p>
          <a:p>
            <a:pPr marL="457200" lvl="1" indent="0">
              <a:buNone/>
            </a:pPr>
            <a:r>
              <a:rPr lang="de-DE" sz="1500" dirty="0" smtClean="0"/>
              <a:t>5. Geschäftsbriefe schreiben (Anfrage, Bestellung, Reklamation, ...)</a:t>
            </a:r>
          </a:p>
          <a:p>
            <a:pPr marL="457200" lvl="1" indent="0">
              <a:buNone/>
            </a:pPr>
            <a:r>
              <a:rPr lang="de-DE" sz="1500" dirty="0" smtClean="0"/>
              <a:t>6. Bewerbungsschreiben und CV verfassen.</a:t>
            </a:r>
          </a:p>
          <a:p>
            <a:r>
              <a:rPr lang="de-DE" dirty="0" smtClean="0"/>
              <a:t>Jede </a:t>
            </a:r>
            <a:r>
              <a:rPr lang="de-DE" dirty="0"/>
              <a:t>Gruppe </a:t>
            </a:r>
            <a:r>
              <a:rPr lang="de-DE" dirty="0" smtClean="0"/>
              <a:t>entwickelt Ideen zu</a:t>
            </a:r>
          </a:p>
          <a:p>
            <a:pPr marL="457200" lvl="1" indent="0">
              <a:buNone/>
            </a:pPr>
            <a:r>
              <a:rPr lang="de-DE" dirty="0" smtClean="0"/>
              <a:t>1. Inhalten</a:t>
            </a:r>
          </a:p>
          <a:p>
            <a:pPr marL="457200" lvl="1" indent="0">
              <a:buNone/>
            </a:pPr>
            <a:r>
              <a:rPr lang="de-DE" dirty="0" smtClean="0"/>
              <a:t>2. Aufbau / Struktur</a:t>
            </a:r>
          </a:p>
          <a:p>
            <a:pPr marL="457200" lvl="1" indent="0">
              <a:buNone/>
            </a:pPr>
            <a:r>
              <a:rPr lang="de-DE" dirty="0" smtClean="0"/>
              <a:t>3. Einbezug </a:t>
            </a:r>
            <a:r>
              <a:rPr lang="de-DE" dirty="0"/>
              <a:t>v. MSS </a:t>
            </a:r>
            <a:endParaRPr lang="de-DE" dirty="0" smtClean="0"/>
          </a:p>
          <a:p>
            <a:pPr marL="457200" lvl="1" indent="0">
              <a:buNone/>
            </a:pPr>
            <a:r>
              <a:rPr lang="de-DE" sz="2400" b="1" dirty="0" smtClean="0"/>
              <a:t>und </a:t>
            </a:r>
            <a:r>
              <a:rPr lang="de-DE" sz="2400" b="1" dirty="0"/>
              <a:t>hält diese stichwortartig auf einem Flip </a:t>
            </a:r>
            <a:r>
              <a:rPr lang="de-DE" sz="2400" b="1" dirty="0" smtClean="0"/>
              <a:t>fest (30‘)</a:t>
            </a:r>
            <a:endParaRPr lang="de-DE" sz="2400" b="1" dirty="0"/>
          </a:p>
          <a:p>
            <a:r>
              <a:rPr lang="de-DE" dirty="0" smtClean="0"/>
              <a:t>Jede </a:t>
            </a:r>
            <a:r>
              <a:rPr lang="de-DE" dirty="0"/>
              <a:t>Gruppe stellt ihre Ergebnisse </a:t>
            </a:r>
            <a:r>
              <a:rPr lang="de-DE" dirty="0" smtClean="0"/>
              <a:t>kurz </a:t>
            </a:r>
            <a:r>
              <a:rPr lang="de-DE" dirty="0"/>
              <a:t>vor </a:t>
            </a:r>
            <a:r>
              <a:rPr lang="de-DE" dirty="0" smtClean="0"/>
              <a:t>(2‘/G)</a:t>
            </a:r>
            <a:endParaRPr lang="de-DE" dirty="0"/>
          </a:p>
        </p:txBody>
      </p:sp>
    </p:spTree>
    <p:extLst>
      <p:ext uri="{BB962C8B-B14F-4D97-AF65-F5344CB8AC3E}">
        <p14:creationId xmlns:p14="http://schemas.microsoft.com/office/powerpoint/2010/main" val="408027740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Auftrag 2: Lerninseln</a:t>
            </a:r>
            <a:endParaRPr lang="de-DE" dirty="0"/>
          </a:p>
        </p:txBody>
      </p:sp>
      <p:sp>
        <p:nvSpPr>
          <p:cNvPr id="3" name="Inhaltsplatzhalter 2"/>
          <p:cNvSpPr>
            <a:spLocks noGrp="1"/>
          </p:cNvSpPr>
          <p:nvPr>
            <p:ph idx="1"/>
          </p:nvPr>
        </p:nvSpPr>
        <p:spPr/>
        <p:txBody>
          <a:bodyPr/>
          <a:lstStyle/>
          <a:p>
            <a:r>
              <a:rPr lang="de-DE" dirty="0" smtClean="0"/>
              <a:t>Jede/</a:t>
            </a:r>
            <a:r>
              <a:rPr lang="de-DE" dirty="0" err="1" smtClean="0"/>
              <a:t>r</a:t>
            </a:r>
            <a:r>
              <a:rPr lang="de-DE" dirty="0" smtClean="0"/>
              <a:t> überlegt, wie die Lerninseln an ihrer/seiner Schule umgesetzt werden können (-&gt; Ideen auf den Flipcharts) und hält dies schriftlich fest (15‘):</a:t>
            </a:r>
            <a:endParaRPr lang="de-DE" dirty="0"/>
          </a:p>
          <a:p>
            <a:pPr lvl="1"/>
            <a:r>
              <a:rPr lang="de-DE" dirty="0" smtClean="0"/>
              <a:t>Was </a:t>
            </a:r>
            <a:r>
              <a:rPr lang="de-DE" dirty="0"/>
              <a:t>ist bei uns schon vorhanden, das wir </a:t>
            </a:r>
            <a:r>
              <a:rPr lang="de-DE" dirty="0" smtClean="0"/>
              <a:t>angepasst verwenden </a:t>
            </a:r>
            <a:r>
              <a:rPr lang="de-DE" dirty="0"/>
              <a:t>könnten</a:t>
            </a:r>
            <a:r>
              <a:rPr lang="de-DE" dirty="0" smtClean="0"/>
              <a:t>?</a:t>
            </a:r>
          </a:p>
          <a:p>
            <a:pPr lvl="1"/>
            <a:r>
              <a:rPr lang="de-DE" dirty="0" smtClean="0"/>
              <a:t>Was müssen </a:t>
            </a:r>
            <a:r>
              <a:rPr lang="de-DE" dirty="0"/>
              <a:t>wir </a:t>
            </a:r>
            <a:r>
              <a:rPr lang="de-DE" dirty="0" smtClean="0"/>
              <a:t>neu entwickeln?</a:t>
            </a:r>
          </a:p>
          <a:p>
            <a:pPr lvl="1"/>
            <a:r>
              <a:rPr lang="de-DE" dirty="0" smtClean="0"/>
              <a:t>Wie </a:t>
            </a:r>
            <a:r>
              <a:rPr lang="de-DE" dirty="0"/>
              <a:t>können wir die noch zu erledigenden Arbeiten für die LI möglichst effizient organisieren?</a:t>
            </a:r>
          </a:p>
          <a:p>
            <a:r>
              <a:rPr lang="de-DE" dirty="0" smtClean="0"/>
              <a:t>Kurze </a:t>
            </a:r>
            <a:r>
              <a:rPr lang="de-DE" dirty="0"/>
              <a:t>Rückmeldung zum Stand der </a:t>
            </a:r>
            <a:r>
              <a:rPr lang="de-DE" dirty="0" smtClean="0"/>
              <a:t>Dinge (10‘): </a:t>
            </a:r>
          </a:p>
          <a:p>
            <a:pPr lvl="1"/>
            <a:r>
              <a:rPr lang="de-DE" dirty="0" smtClean="0"/>
              <a:t>Wie </a:t>
            </a:r>
            <a:r>
              <a:rPr lang="de-DE" dirty="0"/>
              <a:t>steht es mit dem Verhältnis vorhanden/noch zu erstellen</a:t>
            </a:r>
            <a:r>
              <a:rPr lang="de-DE" dirty="0" smtClean="0"/>
              <a:t>?</a:t>
            </a:r>
          </a:p>
          <a:p>
            <a:pPr lvl="1"/>
            <a:r>
              <a:rPr lang="de-DE" dirty="0" smtClean="0"/>
              <a:t>Woran </a:t>
            </a:r>
            <a:r>
              <a:rPr lang="de-DE" dirty="0"/>
              <a:t>muss v.a. noch gearbeitet werden? </a:t>
            </a:r>
            <a:endParaRPr lang="de-DE" dirty="0" smtClean="0"/>
          </a:p>
          <a:p>
            <a:pPr lvl="1"/>
            <a:r>
              <a:rPr lang="de-DE" dirty="0" smtClean="0"/>
              <a:t>Wie </a:t>
            </a:r>
            <a:r>
              <a:rPr lang="de-DE" dirty="0"/>
              <a:t>organisiert man sich?</a:t>
            </a:r>
          </a:p>
        </p:txBody>
      </p:sp>
    </p:spTree>
    <p:extLst>
      <p:ext uri="{BB962C8B-B14F-4D97-AF65-F5344CB8AC3E}">
        <p14:creationId xmlns:p14="http://schemas.microsoft.com/office/powerpoint/2010/main" val="88009823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Fragen</a:t>
            </a:r>
            <a:endParaRPr lang="de-DE" dirty="0"/>
          </a:p>
        </p:txBody>
      </p:sp>
      <p:pic>
        <p:nvPicPr>
          <p:cNvPr id="5"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75199" r="-75199"/>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839891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Programm Lerninseln</a:t>
            </a:r>
            <a:endParaRPr lang="de-CH" dirty="0"/>
          </a:p>
        </p:txBody>
      </p:sp>
      <p:sp>
        <p:nvSpPr>
          <p:cNvPr id="3" name="Inhaltsplatzhalter 2"/>
          <p:cNvSpPr>
            <a:spLocks noGrp="1"/>
          </p:cNvSpPr>
          <p:nvPr>
            <p:ph idx="1"/>
          </p:nvPr>
        </p:nvSpPr>
        <p:spPr/>
        <p:txBody>
          <a:bodyPr/>
          <a:lstStyle/>
          <a:p>
            <a:r>
              <a:rPr lang="de-CH" dirty="0" smtClean="0"/>
              <a:t>Begrüssung / Programm / Vorstellung		20‘</a:t>
            </a:r>
          </a:p>
          <a:p>
            <a:r>
              <a:rPr lang="de-CH" dirty="0" smtClean="0"/>
              <a:t>Input Fremdsprachen</a:t>
            </a:r>
            <a:r>
              <a:rPr lang="de-CH" dirty="0"/>
              <a:t> </a:t>
            </a:r>
            <a:r>
              <a:rPr lang="de-CH" dirty="0" smtClean="0"/>
              <a:t>und Lerninseln		20‘</a:t>
            </a:r>
          </a:p>
          <a:p>
            <a:r>
              <a:rPr lang="de-CH" dirty="0" smtClean="0"/>
              <a:t>Fragen							10‘</a:t>
            </a:r>
          </a:p>
          <a:p>
            <a:r>
              <a:rPr lang="de-CH" dirty="0" smtClean="0"/>
              <a:t>Auftrag 1: mögliche Inhalte und Aufbau der Lerninseln inkl. Einbezug der MSS	(GA)		30‘</a:t>
            </a:r>
          </a:p>
          <a:p>
            <a:r>
              <a:rPr lang="de-CH" dirty="0" smtClean="0"/>
              <a:t>Auswertung 1 (PL)					10‘</a:t>
            </a:r>
          </a:p>
          <a:p>
            <a:r>
              <a:rPr lang="de-CH" dirty="0" smtClean="0"/>
              <a:t>Auftrag 2: Anknüpfung an bisherigen FSU (EA)	20‘</a:t>
            </a:r>
          </a:p>
          <a:p>
            <a:r>
              <a:rPr lang="de-CH" dirty="0" smtClean="0"/>
              <a:t>Auswertung 2 (PL)					10‘</a:t>
            </a:r>
          </a:p>
          <a:p>
            <a:r>
              <a:rPr lang="de-CH" dirty="0" smtClean="0"/>
              <a:t>Fragen / Themenspeicher				 5‘</a:t>
            </a:r>
            <a:endParaRPr lang="de-CH" dirty="0"/>
          </a:p>
        </p:txBody>
      </p:sp>
    </p:spTree>
    <p:extLst>
      <p:ext uri="{BB962C8B-B14F-4D97-AF65-F5344CB8AC3E}">
        <p14:creationId xmlns:p14="http://schemas.microsoft.com/office/powerpoint/2010/main" val="426000112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Ziele des Ateliers Lerninseln</a:t>
            </a:r>
            <a:endParaRPr lang="de-DE" dirty="0"/>
          </a:p>
        </p:txBody>
      </p:sp>
      <p:sp>
        <p:nvSpPr>
          <p:cNvPr id="3" name="Inhaltsplatzhalter 2"/>
          <p:cNvSpPr>
            <a:spLocks noGrp="1"/>
          </p:cNvSpPr>
          <p:nvPr>
            <p:ph idx="1"/>
          </p:nvPr>
        </p:nvSpPr>
        <p:spPr>
          <a:xfrm>
            <a:off x="107504" y="1340768"/>
            <a:ext cx="8331200" cy="4611687"/>
          </a:xfrm>
        </p:spPr>
        <p:txBody>
          <a:bodyPr/>
          <a:lstStyle/>
          <a:p>
            <a:r>
              <a:rPr lang="de-DE" dirty="0" smtClean="0"/>
              <a:t>Kennenlernen der „Lerninseln“</a:t>
            </a:r>
          </a:p>
          <a:p>
            <a:pPr lvl="1"/>
            <a:r>
              <a:rPr lang="de-DE" dirty="0" smtClean="0"/>
              <a:t>Inhalte</a:t>
            </a:r>
          </a:p>
          <a:p>
            <a:pPr lvl="1"/>
            <a:r>
              <a:rPr lang="de-DE" dirty="0" smtClean="0"/>
              <a:t>Bedingungen für die Umsetzung </a:t>
            </a:r>
          </a:p>
          <a:p>
            <a:pPr marL="0" lvl="1" indent="0">
              <a:buNone/>
            </a:pPr>
            <a:r>
              <a:rPr lang="de-DE" sz="2400" b="1" dirty="0"/>
              <a:t> </a:t>
            </a:r>
            <a:r>
              <a:rPr lang="de-DE" sz="2400" b="1" dirty="0" smtClean="0"/>
              <a:t>   -&gt; Multiplikator</a:t>
            </a:r>
            <a:r>
              <a:rPr lang="de-DE" sz="2400" b="1" dirty="0"/>
              <a:t>/</a:t>
            </a:r>
            <a:r>
              <a:rPr lang="de-DE" sz="2400" b="1" dirty="0" smtClean="0"/>
              <a:t>in</a:t>
            </a:r>
          </a:p>
          <a:p>
            <a:pPr marL="0" lvl="1" indent="0">
              <a:buNone/>
            </a:pPr>
            <a:endParaRPr lang="de-DE" dirty="0" smtClean="0"/>
          </a:p>
          <a:p>
            <a:r>
              <a:rPr lang="de-DE" dirty="0" smtClean="0"/>
              <a:t>Ideen für Umsetzung entwickeln</a:t>
            </a:r>
          </a:p>
          <a:p>
            <a:r>
              <a:rPr lang="de-DE" dirty="0" smtClean="0"/>
              <a:t>Weiteres Vorgehen vorbereiten:</a:t>
            </a:r>
          </a:p>
          <a:p>
            <a:pPr lvl="1"/>
            <a:r>
              <a:rPr lang="de-DE" dirty="0" smtClean="0"/>
              <a:t>Anpassung bisheriges U-Material</a:t>
            </a:r>
          </a:p>
          <a:p>
            <a:pPr lvl="1"/>
            <a:r>
              <a:rPr lang="de-DE" dirty="0" smtClean="0"/>
              <a:t>Neuentwicklung</a:t>
            </a:r>
          </a:p>
          <a:p>
            <a:pPr lvl="1"/>
            <a:r>
              <a:rPr lang="de-DE" dirty="0" smtClean="0"/>
              <a:t>Organisation</a:t>
            </a:r>
          </a:p>
          <a:p>
            <a:pPr marL="457200" lvl="1" indent="0">
              <a:buNone/>
            </a:pPr>
            <a:r>
              <a:rPr lang="de-DE" sz="2400" b="1" dirty="0" smtClean="0"/>
              <a:t>-&gt; „Vordenker/in“</a:t>
            </a:r>
          </a:p>
        </p:txBody>
      </p:sp>
    </p:spTree>
    <p:extLst>
      <p:ext uri="{BB962C8B-B14F-4D97-AF65-F5344CB8AC3E}">
        <p14:creationId xmlns:p14="http://schemas.microsoft.com/office/powerpoint/2010/main" val="21305988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Vorstellungsrunde &amp; Erwartungen</a:t>
            </a:r>
            <a:endParaRPr lang="de-DE" dirty="0"/>
          </a:p>
        </p:txBody>
      </p:sp>
      <p:sp>
        <p:nvSpPr>
          <p:cNvPr id="3" name="Inhaltsplatzhalter 2"/>
          <p:cNvSpPr>
            <a:spLocks noGrp="1"/>
          </p:cNvSpPr>
          <p:nvPr>
            <p:ph idx="1"/>
          </p:nvPr>
        </p:nvSpPr>
        <p:spPr/>
        <p:txBody>
          <a:bodyPr/>
          <a:lstStyle/>
          <a:p>
            <a:r>
              <a:rPr lang="de-DE" dirty="0" smtClean="0"/>
              <a:t>Name</a:t>
            </a:r>
          </a:p>
          <a:p>
            <a:r>
              <a:rPr lang="de-DE" dirty="0" smtClean="0"/>
              <a:t>Arbeitsort</a:t>
            </a:r>
          </a:p>
          <a:p>
            <a:r>
              <a:rPr lang="de-DE" dirty="0" smtClean="0"/>
              <a:t>Funktion (Schulleiter, Fachvorstand, Fachlehrperson -&gt; Fach)</a:t>
            </a:r>
          </a:p>
          <a:p>
            <a:r>
              <a:rPr lang="de-DE" dirty="0" smtClean="0"/>
              <a:t>1 Erwartung an dieses Atelier</a:t>
            </a:r>
          </a:p>
          <a:p>
            <a:pPr marL="0" indent="0">
              <a:buNone/>
            </a:pPr>
            <a:endParaRPr lang="de-DE" dirty="0" smtClean="0"/>
          </a:p>
        </p:txBody>
      </p:sp>
    </p:spTree>
    <p:extLst>
      <p:ext uri="{BB962C8B-B14F-4D97-AF65-F5344CB8AC3E}">
        <p14:creationId xmlns:p14="http://schemas.microsoft.com/office/powerpoint/2010/main" val="136300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Input: Grundlagen FS </a:t>
            </a:r>
            <a:r>
              <a:rPr lang="de-DE" sz="1200" dirty="0" smtClean="0"/>
              <a:t>(</a:t>
            </a:r>
            <a:r>
              <a:rPr lang="de-DE" sz="1200" b="0" dirty="0" err="1"/>
              <a:t>BiVo</a:t>
            </a:r>
            <a:r>
              <a:rPr lang="de-DE" sz="1200" b="0" dirty="0"/>
              <a:t> – </a:t>
            </a:r>
            <a:r>
              <a:rPr lang="de-DE" sz="1200" b="0" dirty="0" err="1"/>
              <a:t>BiPla</a:t>
            </a:r>
            <a:r>
              <a:rPr lang="de-DE" sz="1200" b="0" dirty="0"/>
              <a:t> – </a:t>
            </a:r>
            <a:r>
              <a:rPr lang="de-DE" sz="1200" b="0" dirty="0" err="1"/>
              <a:t>LzKatalog</a:t>
            </a:r>
            <a:r>
              <a:rPr lang="de-DE" sz="1200" b="0" dirty="0"/>
              <a:t> – </a:t>
            </a:r>
            <a:r>
              <a:rPr lang="de-DE" sz="1200" b="0" dirty="0" smtClean="0"/>
              <a:t>Manual)</a:t>
            </a:r>
            <a:r>
              <a:rPr lang="de-DE" b="0" dirty="0"/>
              <a:t/>
            </a:r>
            <a:br>
              <a:rPr lang="de-DE" b="0" dirty="0"/>
            </a:br>
            <a:endParaRPr lang="de-DE" dirty="0"/>
          </a:p>
        </p:txBody>
      </p:sp>
      <p:sp>
        <p:nvSpPr>
          <p:cNvPr id="3" name="Inhaltsplatzhalter 2"/>
          <p:cNvSpPr>
            <a:spLocks noGrp="1"/>
          </p:cNvSpPr>
          <p:nvPr>
            <p:ph idx="1"/>
          </p:nvPr>
        </p:nvSpPr>
        <p:spPr>
          <a:xfrm>
            <a:off x="323850" y="1484313"/>
            <a:ext cx="8331200" cy="4536975"/>
          </a:xfrm>
        </p:spPr>
        <p:txBody>
          <a:bodyPr/>
          <a:lstStyle/>
          <a:p>
            <a:pPr marL="0" indent="0">
              <a:buNone/>
            </a:pPr>
            <a:r>
              <a:rPr lang="de-DE" dirty="0" smtClean="0"/>
              <a:t>Anzahl Fremdsprachen:</a:t>
            </a:r>
            <a:r>
              <a:rPr lang="de-DE" sz="2000" dirty="0" smtClean="0"/>
              <a:t> </a:t>
            </a:r>
          </a:p>
          <a:p>
            <a:pPr lvl="1"/>
            <a:r>
              <a:rPr lang="de-DE" dirty="0" smtClean="0"/>
              <a:t>B-Profil: 1 (320 Lektionen statt bisher 300)</a:t>
            </a:r>
            <a:endParaRPr lang="de-DE" dirty="0" smtClean="0">
              <a:solidFill>
                <a:srgbClr val="FF0000"/>
              </a:solidFill>
            </a:endParaRPr>
          </a:p>
          <a:p>
            <a:pPr lvl="1"/>
            <a:r>
              <a:rPr lang="de-DE" dirty="0" smtClean="0"/>
              <a:t>E-Profil: 2 (je 240 Lektionen statt bisher 225)</a:t>
            </a:r>
          </a:p>
          <a:p>
            <a:pPr lvl="1"/>
            <a:endParaRPr lang="de-DE" dirty="0" smtClean="0"/>
          </a:p>
          <a:p>
            <a:pPr marL="0" indent="0">
              <a:buNone/>
            </a:pPr>
            <a:r>
              <a:rPr lang="de-DE" dirty="0" smtClean="0"/>
              <a:t>Anforderungsniveau:</a:t>
            </a:r>
          </a:p>
          <a:p>
            <a:pPr lvl="1"/>
            <a:r>
              <a:rPr lang="de-DE" dirty="0" smtClean="0">
                <a:solidFill>
                  <a:srgbClr val="FF0000"/>
                </a:solidFill>
              </a:rPr>
              <a:t>Identisch B-/E-Profil, Minimalziel B1 (wenn möglich: anbieten von differenziertem Unterricht mit höheren Kompetenzniveaus)</a:t>
            </a:r>
            <a:endParaRPr lang="de-DE" dirty="0">
              <a:solidFill>
                <a:srgbClr val="FF0000"/>
              </a:solidFill>
            </a:endParaRPr>
          </a:p>
          <a:p>
            <a:pPr lvl="1"/>
            <a:r>
              <a:rPr lang="de-DE" dirty="0" smtClean="0"/>
              <a:t>B-Profil hat dafür mehr Zeit (+ 80 </a:t>
            </a:r>
            <a:r>
              <a:rPr lang="de-DE" dirty="0" err="1" smtClean="0"/>
              <a:t>Lekt</a:t>
            </a:r>
            <a:r>
              <a:rPr lang="de-DE" dirty="0" smtClean="0"/>
              <a:t>.)</a:t>
            </a:r>
          </a:p>
          <a:p>
            <a:pPr lvl="1"/>
            <a:r>
              <a:rPr lang="de-DE" dirty="0" smtClean="0">
                <a:solidFill>
                  <a:srgbClr val="000000"/>
                </a:solidFill>
              </a:rPr>
              <a:t>E-Profil mit integrierter BM: Minimalziel B2, </a:t>
            </a:r>
            <a:r>
              <a:rPr lang="de-DE" dirty="0" smtClean="0">
                <a:solidFill>
                  <a:srgbClr val="FF0000"/>
                </a:solidFill>
              </a:rPr>
              <a:t>deckt sämtliche LZ des E-Profils ab</a:t>
            </a:r>
            <a:endParaRPr lang="de-DE" dirty="0">
              <a:solidFill>
                <a:srgbClr val="FF0000"/>
              </a:solidFill>
            </a:endParaRPr>
          </a:p>
          <a:p>
            <a:pPr marL="457200" lvl="1" indent="0">
              <a:buNone/>
            </a:pPr>
            <a:r>
              <a:rPr lang="de-DE" dirty="0" smtClean="0">
                <a:solidFill>
                  <a:srgbClr val="FF0000"/>
                </a:solidFill>
              </a:rPr>
              <a:t>-&gt; Gleiche Inhalte B-/E-Profil im 1.-3. Semester (LP-Entwicklung!)</a:t>
            </a:r>
            <a:endParaRPr lang="de-DE" dirty="0">
              <a:solidFill>
                <a:srgbClr val="FF0000"/>
              </a:solidFill>
            </a:endParaRPr>
          </a:p>
        </p:txBody>
      </p:sp>
    </p:spTree>
    <p:extLst>
      <p:ext uri="{BB962C8B-B14F-4D97-AF65-F5344CB8AC3E}">
        <p14:creationId xmlns:p14="http://schemas.microsoft.com/office/powerpoint/2010/main" val="138952023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Input: Grundlagen FS</a:t>
            </a:r>
            <a:endParaRPr lang="de-DE" dirty="0"/>
          </a:p>
        </p:txBody>
      </p:sp>
      <p:sp>
        <p:nvSpPr>
          <p:cNvPr id="3" name="Inhaltsplatzhalter 2"/>
          <p:cNvSpPr>
            <a:spLocks noGrp="1"/>
          </p:cNvSpPr>
          <p:nvPr>
            <p:ph idx="1"/>
          </p:nvPr>
        </p:nvSpPr>
        <p:spPr/>
        <p:txBody>
          <a:bodyPr/>
          <a:lstStyle/>
          <a:p>
            <a:pPr marL="0" indent="0">
              <a:buNone/>
            </a:pPr>
            <a:r>
              <a:rPr lang="de-DE" dirty="0">
                <a:solidFill>
                  <a:srgbClr val="FF0000"/>
                </a:solidFill>
              </a:rPr>
              <a:t>Promotion</a:t>
            </a:r>
            <a:r>
              <a:rPr lang="de-DE" sz="2000" dirty="0">
                <a:solidFill>
                  <a:srgbClr val="FF0000"/>
                </a:solidFill>
              </a:rPr>
              <a:t> (Ende 1. bis 3. Sem. aufgrund des Zeugnisses):</a:t>
            </a:r>
          </a:p>
          <a:p>
            <a:pPr lvl="1"/>
            <a:r>
              <a:rPr lang="de-DE" dirty="0" smtClean="0">
                <a:solidFill>
                  <a:srgbClr val="FF0000"/>
                </a:solidFill>
              </a:rPr>
              <a:t>E</a:t>
            </a:r>
            <a:r>
              <a:rPr lang="de-DE" dirty="0">
                <a:solidFill>
                  <a:srgbClr val="FF0000"/>
                </a:solidFill>
              </a:rPr>
              <a:t>-Profil 1. FS 1/6 + 2. FS 1/</a:t>
            </a:r>
            <a:r>
              <a:rPr lang="de-DE" dirty="0" smtClean="0">
                <a:solidFill>
                  <a:srgbClr val="FF0000"/>
                </a:solidFill>
              </a:rPr>
              <a:t>6</a:t>
            </a:r>
          </a:p>
          <a:p>
            <a:pPr marL="457200" lvl="1" indent="0">
              <a:buNone/>
            </a:pPr>
            <a:r>
              <a:rPr lang="de-DE" dirty="0" smtClean="0">
                <a:solidFill>
                  <a:srgbClr val="FF0000"/>
                </a:solidFill>
              </a:rPr>
              <a:t>-&gt; s. Promotionsatelier u. Manual (Druck S. 7-16)</a:t>
            </a:r>
          </a:p>
          <a:p>
            <a:pPr lvl="1"/>
            <a:endParaRPr lang="de-DE" dirty="0">
              <a:solidFill>
                <a:srgbClr val="FF0000"/>
              </a:solidFill>
            </a:endParaRPr>
          </a:p>
          <a:p>
            <a:pPr marL="0" indent="0">
              <a:buNone/>
            </a:pPr>
            <a:r>
              <a:rPr lang="de-DE" dirty="0" smtClean="0"/>
              <a:t>Qualifikationsverfahren: </a:t>
            </a:r>
          </a:p>
          <a:p>
            <a:pPr lvl="1"/>
            <a:r>
              <a:rPr lang="de-DE" dirty="0" smtClean="0"/>
              <a:t>Gewichtung der FS: </a:t>
            </a:r>
            <a:r>
              <a:rPr lang="de-DE" dirty="0"/>
              <a:t>B-Profil 1/7, E-Profil je 1/</a:t>
            </a:r>
            <a:r>
              <a:rPr lang="de-DE" dirty="0" smtClean="0"/>
              <a:t>8</a:t>
            </a:r>
          </a:p>
          <a:p>
            <a:pPr lvl="1"/>
            <a:r>
              <a:rPr lang="de-DE" dirty="0" smtClean="0"/>
              <a:t>Erfahrungsnoten (je eine pro Semester, 50%)</a:t>
            </a:r>
          </a:p>
          <a:p>
            <a:pPr lvl="1"/>
            <a:r>
              <a:rPr lang="de-DE" sz="2000" dirty="0" smtClean="0"/>
              <a:t>Prüfung (50%)*, </a:t>
            </a:r>
            <a:r>
              <a:rPr lang="de-DE" dirty="0" smtClean="0">
                <a:solidFill>
                  <a:srgbClr val="FF0000"/>
                </a:solidFill>
              </a:rPr>
              <a:t>identisch</a:t>
            </a:r>
            <a:r>
              <a:rPr lang="de-DE" sz="2000" dirty="0" smtClean="0">
                <a:solidFill>
                  <a:srgbClr val="FF0000"/>
                </a:solidFill>
              </a:rPr>
              <a:t> </a:t>
            </a:r>
            <a:r>
              <a:rPr lang="de-DE" sz="2000" dirty="0">
                <a:solidFill>
                  <a:srgbClr val="FF0000"/>
                </a:solidFill>
              </a:rPr>
              <a:t>für E- und B-</a:t>
            </a:r>
            <a:r>
              <a:rPr lang="de-DE" sz="2000" dirty="0" smtClean="0">
                <a:solidFill>
                  <a:srgbClr val="FF0000"/>
                </a:solidFill>
              </a:rPr>
              <a:t>Profil</a:t>
            </a:r>
            <a:r>
              <a:rPr lang="de-DE" sz="2000" dirty="0" smtClean="0"/>
              <a:t>:</a:t>
            </a:r>
          </a:p>
          <a:p>
            <a:pPr lvl="2"/>
            <a:r>
              <a:rPr lang="de-DE" sz="1500" b="0" dirty="0" smtClean="0"/>
              <a:t>zentraler </a:t>
            </a:r>
            <a:r>
              <a:rPr lang="de-DE" sz="1500" b="0" dirty="0"/>
              <a:t>Prüfungsteil (</a:t>
            </a:r>
            <a:r>
              <a:rPr lang="de-DE" sz="1500" b="0" dirty="0" err="1"/>
              <a:t>schriftl</a:t>
            </a:r>
            <a:r>
              <a:rPr lang="de-DE" sz="1500" b="0" dirty="0"/>
              <a:t>, </a:t>
            </a:r>
            <a:r>
              <a:rPr lang="de-DE" sz="1500" b="0" dirty="0" smtClean="0"/>
              <a:t>90 </a:t>
            </a:r>
            <a:r>
              <a:rPr lang="de-DE" sz="1500" b="0" dirty="0"/>
              <a:t>Min.) </a:t>
            </a:r>
            <a:r>
              <a:rPr lang="de-DE" sz="1500" b="0" dirty="0" smtClean="0"/>
              <a:t>+</a:t>
            </a:r>
          </a:p>
          <a:p>
            <a:pPr lvl="2"/>
            <a:r>
              <a:rPr lang="de-DE" b="0" dirty="0" smtClean="0"/>
              <a:t>dezentraler </a:t>
            </a:r>
            <a:r>
              <a:rPr lang="de-DE" b="0" dirty="0"/>
              <a:t>Prüfungsteil (</a:t>
            </a:r>
            <a:r>
              <a:rPr lang="de-DE" b="0" dirty="0" err="1"/>
              <a:t>mündl</a:t>
            </a:r>
            <a:r>
              <a:rPr lang="de-DE" b="0" dirty="0" smtClean="0"/>
              <a:t>. </a:t>
            </a:r>
            <a:r>
              <a:rPr lang="de-DE" b="0" dirty="0"/>
              <a:t>20 Min.</a:t>
            </a:r>
            <a:r>
              <a:rPr lang="de-DE" b="0" dirty="0" smtClean="0"/>
              <a:t>)</a:t>
            </a:r>
          </a:p>
          <a:p>
            <a:pPr marL="0" indent="0">
              <a:buNone/>
            </a:pPr>
            <a:r>
              <a:rPr lang="de-DE" sz="2000" b="0" dirty="0"/>
              <a:t>	</a:t>
            </a:r>
            <a:r>
              <a:rPr lang="de-DE" sz="1500" b="0" dirty="0" smtClean="0"/>
              <a:t>*ersatzweise: akkreditiertes Zertifikat </a:t>
            </a:r>
          </a:p>
          <a:p>
            <a:pPr marL="0" indent="0">
              <a:buNone/>
            </a:pPr>
            <a:r>
              <a:rPr lang="de-DE" sz="1500" b="0" dirty="0"/>
              <a:t>	</a:t>
            </a:r>
            <a:r>
              <a:rPr lang="de-DE" sz="1500" b="0" dirty="0" smtClean="0"/>
              <a:t> (mind. </a:t>
            </a:r>
            <a:r>
              <a:rPr lang="de-DE" sz="1500" b="0" dirty="0" err="1" smtClean="0"/>
              <a:t>Niv</a:t>
            </a:r>
            <a:r>
              <a:rPr lang="de-DE" sz="1500" b="0" dirty="0" smtClean="0"/>
              <a:t>. B1)</a:t>
            </a:r>
          </a:p>
          <a:p>
            <a:pPr marL="0" indent="0">
              <a:buNone/>
            </a:pPr>
            <a:endParaRPr lang="de-DE" sz="2000" b="0" dirty="0" smtClean="0"/>
          </a:p>
          <a:p>
            <a:pPr marL="0" indent="0">
              <a:buNone/>
            </a:pPr>
            <a:endParaRPr lang="de-DE" sz="2000" b="0" dirty="0" smtClean="0"/>
          </a:p>
        </p:txBody>
      </p:sp>
    </p:spTree>
    <p:extLst>
      <p:ext uri="{BB962C8B-B14F-4D97-AF65-F5344CB8AC3E}">
        <p14:creationId xmlns:p14="http://schemas.microsoft.com/office/powerpoint/2010/main" val="23780375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Input: Grundlagen FS</a:t>
            </a:r>
            <a:endParaRPr lang="de-DE" dirty="0"/>
          </a:p>
        </p:txBody>
      </p:sp>
      <p:sp>
        <p:nvSpPr>
          <p:cNvPr id="3" name="Inhaltsplatzhalter 2"/>
          <p:cNvSpPr>
            <a:spLocks noGrp="1"/>
          </p:cNvSpPr>
          <p:nvPr>
            <p:ph idx="1"/>
          </p:nvPr>
        </p:nvSpPr>
        <p:spPr>
          <a:xfrm>
            <a:off x="323528" y="1484784"/>
            <a:ext cx="8331200" cy="4611687"/>
          </a:xfrm>
        </p:spPr>
        <p:txBody>
          <a:bodyPr/>
          <a:lstStyle/>
          <a:p>
            <a:pPr marL="0" indent="0">
              <a:buNone/>
            </a:pPr>
            <a:r>
              <a:rPr lang="de-DE" dirty="0"/>
              <a:t>Stundentafel: </a:t>
            </a:r>
          </a:p>
          <a:p>
            <a:pPr lvl="1"/>
            <a:r>
              <a:rPr lang="de-DE" dirty="0"/>
              <a:t>B-Profil: </a:t>
            </a:r>
            <a:r>
              <a:rPr lang="de-DE" dirty="0" smtClean="0"/>
              <a:t>3+</a:t>
            </a:r>
            <a:r>
              <a:rPr lang="de-DE" dirty="0"/>
              <a:t>3</a:t>
            </a:r>
            <a:r>
              <a:rPr lang="de-DE" dirty="0" smtClean="0"/>
              <a:t>+</a:t>
            </a:r>
            <a:r>
              <a:rPr lang="de-DE" dirty="0"/>
              <a:t>2</a:t>
            </a:r>
          </a:p>
          <a:p>
            <a:pPr lvl="1"/>
            <a:r>
              <a:rPr lang="de-DE" dirty="0">
                <a:solidFill>
                  <a:srgbClr val="FF0000"/>
                </a:solidFill>
              </a:rPr>
              <a:t>E-Profil 1. FS: 3+3 (nur D-CH)</a:t>
            </a:r>
          </a:p>
          <a:p>
            <a:pPr lvl="1"/>
            <a:r>
              <a:rPr lang="de-DE" dirty="0"/>
              <a:t>E-Profil 2. FS: 2+2+</a:t>
            </a:r>
            <a:r>
              <a:rPr lang="de-DE" dirty="0" smtClean="0"/>
              <a:t>2</a:t>
            </a:r>
          </a:p>
          <a:p>
            <a:pPr marL="457200" lvl="1" indent="0">
              <a:buNone/>
            </a:pPr>
            <a:r>
              <a:rPr lang="de-DE" dirty="0" smtClean="0">
                <a:solidFill>
                  <a:srgbClr val="FF0000"/>
                </a:solidFill>
              </a:rPr>
              <a:t>-&gt; Aufteilung der Ausbildungsziele auf 3 Phasen statt 3 Lernjahre</a:t>
            </a:r>
          </a:p>
          <a:p>
            <a:pPr marL="457200" lvl="1" indent="0">
              <a:buNone/>
            </a:pPr>
            <a:r>
              <a:rPr lang="de-DE" dirty="0" smtClean="0"/>
              <a:t>-&gt; jeder Kanton definiert, welche FS 1 resp. 2 ist</a:t>
            </a:r>
          </a:p>
          <a:p>
            <a:pPr marL="457200" lvl="1" indent="0">
              <a:buNone/>
            </a:pPr>
            <a:endParaRPr lang="de-DE" dirty="0" smtClean="0">
              <a:solidFill>
                <a:srgbClr val="FF0000"/>
              </a:solidFill>
            </a:endParaRPr>
          </a:p>
          <a:p>
            <a:pPr marL="0" indent="0">
              <a:buNone/>
            </a:pPr>
            <a:r>
              <a:rPr lang="de-DE" dirty="0"/>
              <a:t>zu vermittelnde Kompetenzen: </a:t>
            </a:r>
          </a:p>
          <a:p>
            <a:pPr lvl="1"/>
            <a:r>
              <a:rPr lang="de-DE" dirty="0">
                <a:solidFill>
                  <a:srgbClr val="000000"/>
                </a:solidFill>
              </a:rPr>
              <a:t>Fachkompetenz Fremdsprachen</a:t>
            </a:r>
          </a:p>
          <a:p>
            <a:pPr marL="914400" lvl="2" indent="0">
              <a:buNone/>
            </a:pPr>
            <a:r>
              <a:rPr lang="de-DE" dirty="0">
                <a:solidFill>
                  <a:srgbClr val="FF0000"/>
                </a:solidFill>
              </a:rPr>
              <a:t>Hören </a:t>
            </a:r>
            <a:r>
              <a:rPr lang="de-DE" dirty="0" smtClean="0">
                <a:solidFill>
                  <a:srgbClr val="FF0000"/>
                </a:solidFill>
              </a:rPr>
              <a:t>&amp; Sprechen – Lesen – Schreiben </a:t>
            </a:r>
            <a:r>
              <a:rPr lang="de-DE" dirty="0" smtClean="0"/>
              <a:t>– Grundlagen </a:t>
            </a:r>
            <a:r>
              <a:rPr lang="de-DE" dirty="0"/>
              <a:t>der Fremdsprachen kennen </a:t>
            </a:r>
            <a:r>
              <a:rPr lang="de-DE" dirty="0" smtClean="0"/>
              <a:t>u.  anwenden </a:t>
            </a:r>
            <a:r>
              <a:rPr lang="de-DE" i="1" dirty="0" smtClean="0"/>
              <a:t>(bisher: Interaktion – Rezeption – Produktion – Mediation - Grundlagen)</a:t>
            </a:r>
          </a:p>
          <a:p>
            <a:pPr lvl="1">
              <a:buFont typeface="Symbol" charset="2"/>
              <a:buChar char="-"/>
            </a:pPr>
            <a:r>
              <a:rPr lang="de-DE" dirty="0" smtClean="0"/>
              <a:t>Methodenkompetenz</a:t>
            </a:r>
          </a:p>
          <a:p>
            <a:pPr lvl="1">
              <a:buFont typeface="Symbol" charset="2"/>
              <a:buChar char="-"/>
            </a:pPr>
            <a:r>
              <a:rPr lang="de-DE" dirty="0" smtClean="0"/>
              <a:t>Sozial</a:t>
            </a:r>
            <a:r>
              <a:rPr lang="de-DE" dirty="0"/>
              <a:t>- und </a:t>
            </a:r>
            <a:r>
              <a:rPr lang="de-DE" dirty="0" smtClean="0"/>
              <a:t>Selbstkompetenz</a:t>
            </a:r>
            <a:endParaRPr lang="de-DE" dirty="0"/>
          </a:p>
          <a:p>
            <a:pPr marL="457200" lvl="1" indent="0">
              <a:buNone/>
            </a:pPr>
            <a:r>
              <a:rPr lang="de-DE" dirty="0" smtClean="0">
                <a:solidFill>
                  <a:srgbClr val="FF0000"/>
                </a:solidFill>
              </a:rPr>
              <a:t>  </a:t>
            </a:r>
            <a:endParaRPr lang="de-DE" dirty="0">
              <a:solidFill>
                <a:srgbClr val="FF0000"/>
              </a:solidFill>
            </a:endParaRPr>
          </a:p>
          <a:p>
            <a:endParaRPr lang="de-DE" dirty="0">
              <a:solidFill>
                <a:srgbClr val="FF0000"/>
              </a:solidFill>
            </a:endParaRPr>
          </a:p>
        </p:txBody>
      </p:sp>
    </p:spTree>
    <p:extLst>
      <p:ext uri="{BB962C8B-B14F-4D97-AF65-F5344CB8AC3E}">
        <p14:creationId xmlns:p14="http://schemas.microsoft.com/office/powerpoint/2010/main" val="11832742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Input: Grundlagen FS / Lerninseln</a:t>
            </a:r>
            <a:endParaRPr lang="de-DE" dirty="0"/>
          </a:p>
        </p:txBody>
      </p:sp>
      <p:sp>
        <p:nvSpPr>
          <p:cNvPr id="3" name="Inhaltsplatzhalter 2"/>
          <p:cNvSpPr>
            <a:spLocks noGrp="1"/>
          </p:cNvSpPr>
          <p:nvPr>
            <p:ph idx="1"/>
          </p:nvPr>
        </p:nvSpPr>
        <p:spPr/>
        <p:txBody>
          <a:bodyPr/>
          <a:lstStyle/>
          <a:p>
            <a:pPr marL="0" indent="0">
              <a:buNone/>
            </a:pPr>
            <a:r>
              <a:rPr lang="de-DE" dirty="0" smtClean="0">
                <a:solidFill>
                  <a:srgbClr val="FF0000"/>
                </a:solidFill>
              </a:rPr>
              <a:t>Lerninseln</a:t>
            </a:r>
          </a:p>
          <a:p>
            <a:pPr lvl="1"/>
            <a:r>
              <a:rPr lang="de-DE" dirty="0" smtClean="0">
                <a:solidFill>
                  <a:srgbClr val="FF0000"/>
                </a:solidFill>
              </a:rPr>
              <a:t>Einsatzort: B-Profil, E-Profil, E-Profil mit integrierter BM</a:t>
            </a:r>
          </a:p>
          <a:p>
            <a:pPr lvl="1"/>
            <a:r>
              <a:rPr lang="de-DE" dirty="0" smtClean="0">
                <a:solidFill>
                  <a:srgbClr val="FF0000"/>
                </a:solidFill>
              </a:rPr>
              <a:t>Zweck: praxisorientierte, geschäftssprachliche Inhalte im FS-Unterricht ergänzen und vertiefen</a:t>
            </a:r>
          </a:p>
          <a:p>
            <a:pPr lvl="1"/>
            <a:r>
              <a:rPr lang="de-DE" dirty="0" smtClean="0">
                <a:solidFill>
                  <a:srgbClr val="FF0000"/>
                </a:solidFill>
              </a:rPr>
              <a:t>Anzahl: 6 (2 pro Phase)</a:t>
            </a:r>
          </a:p>
          <a:p>
            <a:pPr marL="914400" lvl="2" indent="0">
              <a:buNone/>
            </a:pPr>
            <a:r>
              <a:rPr lang="de-DE" dirty="0" smtClean="0">
                <a:solidFill>
                  <a:srgbClr val="FF0000"/>
                </a:solidFill>
              </a:rPr>
              <a:t>-&gt; B-Profil und E-Profil 2. FS = 2 Lerninseln pro Ausbildungsjahr</a:t>
            </a:r>
          </a:p>
          <a:p>
            <a:pPr marL="914400" lvl="2" indent="0">
              <a:buNone/>
            </a:pPr>
            <a:r>
              <a:rPr lang="de-DE" dirty="0" smtClean="0">
                <a:solidFill>
                  <a:srgbClr val="FF0000"/>
                </a:solidFill>
              </a:rPr>
              <a:t>-&gt; E-Profil 1. FS = 3 Lerninseln pro Ausbildungsjahr</a:t>
            </a:r>
          </a:p>
          <a:p>
            <a:pPr lvl="1"/>
            <a:r>
              <a:rPr lang="de-DE" dirty="0" smtClean="0">
                <a:solidFill>
                  <a:srgbClr val="FF0000"/>
                </a:solidFill>
              </a:rPr>
              <a:t>Umfang: mind. 4 Lektionen pro Insel</a:t>
            </a:r>
          </a:p>
          <a:p>
            <a:pPr lvl="1"/>
            <a:r>
              <a:rPr lang="de-DE" dirty="0" smtClean="0">
                <a:solidFill>
                  <a:srgbClr val="FF0000"/>
                </a:solidFill>
              </a:rPr>
              <a:t>Reihenfolge und Inhalte sind vorgegeben:</a:t>
            </a:r>
          </a:p>
          <a:p>
            <a:pPr lvl="2"/>
            <a:r>
              <a:rPr lang="de-DE" dirty="0" smtClean="0">
                <a:solidFill>
                  <a:srgbClr val="FF0000"/>
                </a:solidFill>
              </a:rPr>
              <a:t>1. Telefonieren</a:t>
            </a:r>
          </a:p>
          <a:p>
            <a:pPr lvl="2"/>
            <a:r>
              <a:rPr lang="de-DE" dirty="0" smtClean="0">
                <a:solidFill>
                  <a:srgbClr val="FF0000"/>
                </a:solidFill>
              </a:rPr>
              <a:t>2. Empfangen</a:t>
            </a:r>
          </a:p>
          <a:p>
            <a:pPr lvl="2"/>
            <a:r>
              <a:rPr lang="de-DE" dirty="0" smtClean="0">
                <a:solidFill>
                  <a:srgbClr val="FF0000"/>
                </a:solidFill>
              </a:rPr>
              <a:t>3. Präsentieren</a:t>
            </a:r>
          </a:p>
          <a:p>
            <a:pPr lvl="2"/>
            <a:r>
              <a:rPr lang="de-DE" dirty="0" smtClean="0">
                <a:solidFill>
                  <a:srgbClr val="FF0000"/>
                </a:solidFill>
              </a:rPr>
              <a:t>4. Grafiken u. Tabellen verstehen</a:t>
            </a:r>
          </a:p>
          <a:p>
            <a:pPr lvl="2"/>
            <a:r>
              <a:rPr lang="de-DE" dirty="0" smtClean="0">
                <a:solidFill>
                  <a:srgbClr val="FF0000"/>
                </a:solidFill>
              </a:rPr>
              <a:t>5. Geschäftsbriefe</a:t>
            </a:r>
          </a:p>
          <a:p>
            <a:pPr lvl="2"/>
            <a:r>
              <a:rPr lang="de-DE" dirty="0" smtClean="0">
                <a:solidFill>
                  <a:srgbClr val="FF0000"/>
                </a:solidFill>
              </a:rPr>
              <a:t>6. Bewerbungsschreiben &amp; CV</a:t>
            </a:r>
            <a:endParaRPr lang="de-DE" dirty="0">
              <a:solidFill>
                <a:srgbClr val="FF0000"/>
              </a:solidFill>
            </a:endParaRPr>
          </a:p>
        </p:txBody>
      </p:sp>
    </p:spTree>
    <p:extLst>
      <p:ext uri="{BB962C8B-B14F-4D97-AF65-F5344CB8AC3E}">
        <p14:creationId xmlns:p14="http://schemas.microsoft.com/office/powerpoint/2010/main" val="114338039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Input: Lerninseln / Lehrjahr</a:t>
            </a:r>
            <a:endParaRPr lang="de-DE"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3745312172"/>
              </p:ext>
            </p:extLst>
          </p:nvPr>
        </p:nvGraphicFramePr>
        <p:xfrm>
          <a:off x="323850" y="1484313"/>
          <a:ext cx="8331200" cy="4394199"/>
        </p:xfrm>
        <a:graphic>
          <a:graphicData uri="http://schemas.openxmlformats.org/drawingml/2006/table">
            <a:tbl>
              <a:tblPr firstRow="1" bandRow="1">
                <a:tableStyleId>{5C22544A-7EE6-4342-B048-85BDC9FD1C3A}</a:tableStyleId>
              </a:tblPr>
              <a:tblGrid>
                <a:gridCol w="2082800"/>
                <a:gridCol w="1388533"/>
                <a:gridCol w="694267"/>
                <a:gridCol w="694267"/>
                <a:gridCol w="1388533"/>
                <a:gridCol w="2082800"/>
              </a:tblGrid>
              <a:tr h="370840">
                <a:tc>
                  <a:txBody>
                    <a:bodyPr/>
                    <a:lstStyle/>
                    <a:p>
                      <a:endParaRPr lang="de-DE" dirty="0"/>
                    </a:p>
                  </a:txBody>
                  <a:tcPr/>
                </a:tc>
                <a:tc gridSpan="2">
                  <a:txBody>
                    <a:bodyPr/>
                    <a:lstStyle/>
                    <a:p>
                      <a:pPr marL="342900" indent="-342900">
                        <a:buAutoNum type="arabicPeriod"/>
                      </a:pPr>
                      <a:r>
                        <a:rPr lang="de-DE" dirty="0" smtClean="0"/>
                        <a:t>LJ</a:t>
                      </a:r>
                      <a:endParaRPr lang="de-DE" dirty="0"/>
                    </a:p>
                  </a:txBody>
                  <a:tcPr/>
                </a:tc>
                <a:tc hMerge="1">
                  <a:txBody>
                    <a:bodyPr/>
                    <a:lstStyle/>
                    <a:p>
                      <a:endParaRPr lang="de-DE"/>
                    </a:p>
                  </a:txBody>
                  <a:tcPr/>
                </a:tc>
                <a:tc gridSpan="2">
                  <a:txBody>
                    <a:bodyPr/>
                    <a:lstStyle/>
                    <a:p>
                      <a:r>
                        <a:rPr lang="de-DE" dirty="0" smtClean="0"/>
                        <a:t>2. LJ</a:t>
                      </a:r>
                      <a:endParaRPr lang="de-DE" dirty="0"/>
                    </a:p>
                  </a:txBody>
                  <a:tcPr/>
                </a:tc>
                <a:tc hMerge="1">
                  <a:txBody>
                    <a:bodyPr/>
                    <a:lstStyle/>
                    <a:p>
                      <a:endParaRPr lang="de-DE"/>
                    </a:p>
                  </a:txBody>
                  <a:tcPr/>
                </a:tc>
                <a:tc>
                  <a:txBody>
                    <a:bodyPr/>
                    <a:lstStyle/>
                    <a:p>
                      <a:r>
                        <a:rPr lang="de-DE" dirty="0" smtClean="0"/>
                        <a:t>3. LJ</a:t>
                      </a:r>
                      <a:endParaRPr lang="de-DE" dirty="0"/>
                    </a:p>
                  </a:txBody>
                  <a:tcPr/>
                </a:tc>
              </a:tr>
              <a:tr h="370840">
                <a:tc>
                  <a:txBody>
                    <a:bodyPr/>
                    <a:lstStyle/>
                    <a:p>
                      <a:r>
                        <a:rPr lang="de-DE" dirty="0" smtClean="0"/>
                        <a:t>B-Profil</a:t>
                      </a:r>
                    </a:p>
                    <a:p>
                      <a:r>
                        <a:rPr lang="de-DE" dirty="0" smtClean="0"/>
                        <a:t>E-Profil</a:t>
                      </a:r>
                      <a:r>
                        <a:rPr lang="de-DE" baseline="0" dirty="0" smtClean="0"/>
                        <a:t> 2. FS</a:t>
                      </a:r>
                    </a:p>
                    <a:p>
                      <a:endParaRPr lang="de-DE" baseline="0" dirty="0" smtClean="0"/>
                    </a:p>
                    <a:p>
                      <a:endParaRPr lang="de-DE" baseline="0" dirty="0" smtClean="0"/>
                    </a:p>
                    <a:p>
                      <a:endParaRPr lang="de-DE" dirty="0" smtClean="0"/>
                    </a:p>
                    <a:p>
                      <a:endParaRPr lang="de-DE" dirty="0" smtClean="0"/>
                    </a:p>
                    <a:p>
                      <a:endParaRPr lang="de-DE" dirty="0"/>
                    </a:p>
                  </a:txBody>
                  <a:tcPr/>
                </a:tc>
                <a:tc gridSpan="2">
                  <a:txBody>
                    <a:bodyPr/>
                    <a:lstStyle/>
                    <a:p>
                      <a:pPr algn="ctr"/>
                      <a:endParaRPr lang="de-DE" dirty="0" smtClean="0">
                        <a:solidFill>
                          <a:schemeClr val="tx1"/>
                        </a:solidFill>
                      </a:endParaRPr>
                    </a:p>
                    <a:p>
                      <a:pPr algn="ctr"/>
                      <a:endParaRPr lang="de-DE" dirty="0" smtClean="0">
                        <a:solidFill>
                          <a:schemeClr val="tx1"/>
                        </a:solidFill>
                      </a:endParaRPr>
                    </a:p>
                    <a:p>
                      <a:pPr algn="ctr"/>
                      <a:endParaRPr lang="de-DE" dirty="0" smtClean="0">
                        <a:solidFill>
                          <a:schemeClr val="tx1"/>
                        </a:solidFill>
                      </a:endParaRPr>
                    </a:p>
                    <a:p>
                      <a:pPr algn="ctr"/>
                      <a:r>
                        <a:rPr lang="de-DE" dirty="0" smtClean="0">
                          <a:solidFill>
                            <a:schemeClr val="tx1"/>
                          </a:solidFill>
                        </a:rPr>
                        <a:t>LI 1 </a:t>
                      </a:r>
                      <a:r>
                        <a:rPr lang="de-DE" baseline="0" dirty="0" smtClean="0">
                          <a:solidFill>
                            <a:schemeClr val="tx1"/>
                          </a:solidFill>
                        </a:rPr>
                        <a:t>/ </a:t>
                      </a:r>
                      <a:r>
                        <a:rPr lang="de-DE" dirty="0" smtClean="0">
                          <a:solidFill>
                            <a:schemeClr val="tx1"/>
                          </a:solidFill>
                        </a:rPr>
                        <a:t>LI 2</a:t>
                      </a:r>
                      <a:endParaRPr lang="de-DE" dirty="0">
                        <a:solidFill>
                          <a:schemeClr val="tx1"/>
                        </a:solidFill>
                      </a:endParaRPr>
                    </a:p>
                  </a:txBody>
                  <a:tcPr>
                    <a:solidFill>
                      <a:srgbClr val="F3F695"/>
                    </a:solidFill>
                  </a:tcPr>
                </a:tc>
                <a:tc hMerge="1">
                  <a:txBody>
                    <a:bodyPr/>
                    <a:lstStyle/>
                    <a:p>
                      <a:endParaRPr lang="de-DE"/>
                    </a:p>
                  </a:txBody>
                  <a:tcPr/>
                </a:tc>
                <a:tc gridSpan="2">
                  <a:txBody>
                    <a:bodyPr/>
                    <a:lstStyle/>
                    <a:p>
                      <a:pPr algn="ctr"/>
                      <a:endParaRPr lang="de-DE" dirty="0" smtClean="0">
                        <a:solidFill>
                          <a:schemeClr val="tx1"/>
                        </a:solidFill>
                      </a:endParaRPr>
                    </a:p>
                    <a:p>
                      <a:pPr algn="ctr"/>
                      <a:endParaRPr lang="de-DE" dirty="0" smtClean="0">
                        <a:solidFill>
                          <a:schemeClr val="tx1"/>
                        </a:solidFill>
                      </a:endParaRPr>
                    </a:p>
                    <a:p>
                      <a:pPr algn="ctr"/>
                      <a:endParaRPr lang="de-DE" dirty="0" smtClean="0">
                        <a:solidFill>
                          <a:schemeClr val="tx1"/>
                        </a:solidFill>
                      </a:endParaRPr>
                    </a:p>
                    <a:p>
                      <a:pPr algn="ctr"/>
                      <a:r>
                        <a:rPr lang="de-DE" dirty="0" smtClean="0">
                          <a:solidFill>
                            <a:schemeClr val="tx1"/>
                          </a:solidFill>
                        </a:rPr>
                        <a:t>LI 3</a:t>
                      </a:r>
                      <a:r>
                        <a:rPr lang="de-DE" baseline="0" dirty="0" smtClean="0">
                          <a:solidFill>
                            <a:schemeClr val="tx1"/>
                          </a:solidFill>
                        </a:rPr>
                        <a:t> / </a:t>
                      </a:r>
                      <a:r>
                        <a:rPr lang="de-DE" dirty="0" smtClean="0">
                          <a:solidFill>
                            <a:schemeClr val="tx1"/>
                          </a:solidFill>
                        </a:rPr>
                        <a:t>LI 4</a:t>
                      </a:r>
                      <a:endParaRPr lang="de-DE" dirty="0">
                        <a:solidFill>
                          <a:schemeClr val="tx1"/>
                        </a:solidFill>
                      </a:endParaRPr>
                    </a:p>
                  </a:txBody>
                  <a:tcPr>
                    <a:solidFill>
                      <a:srgbClr val="FEBE99"/>
                    </a:solidFill>
                  </a:tcPr>
                </a:tc>
                <a:tc hMerge="1">
                  <a:txBody>
                    <a:bodyPr/>
                    <a:lstStyle/>
                    <a:p>
                      <a:endParaRPr lang="de-DE"/>
                    </a:p>
                  </a:txBody>
                  <a:tcPr/>
                </a:tc>
                <a:tc>
                  <a:txBody>
                    <a:bodyPr/>
                    <a:lstStyle/>
                    <a:p>
                      <a:pPr algn="ctr"/>
                      <a:endParaRPr lang="de-DE" dirty="0" smtClean="0"/>
                    </a:p>
                    <a:p>
                      <a:pPr algn="ctr"/>
                      <a:endParaRPr lang="de-DE" dirty="0" smtClean="0">
                        <a:solidFill>
                          <a:schemeClr val="tx1"/>
                        </a:solidFill>
                      </a:endParaRPr>
                    </a:p>
                    <a:p>
                      <a:pPr algn="ctr"/>
                      <a:endParaRPr lang="de-DE" dirty="0" smtClean="0">
                        <a:solidFill>
                          <a:schemeClr val="tx1"/>
                        </a:solidFill>
                      </a:endParaRPr>
                    </a:p>
                    <a:p>
                      <a:pPr algn="ctr"/>
                      <a:r>
                        <a:rPr lang="de-DE" dirty="0" smtClean="0">
                          <a:solidFill>
                            <a:schemeClr val="tx1"/>
                          </a:solidFill>
                        </a:rPr>
                        <a:t>LI 5</a:t>
                      </a:r>
                      <a:r>
                        <a:rPr lang="de-DE" baseline="0" dirty="0" smtClean="0">
                          <a:solidFill>
                            <a:schemeClr val="tx1"/>
                          </a:solidFill>
                        </a:rPr>
                        <a:t> / </a:t>
                      </a:r>
                      <a:r>
                        <a:rPr lang="de-DE" dirty="0" smtClean="0">
                          <a:solidFill>
                            <a:schemeClr val="tx1"/>
                          </a:solidFill>
                        </a:rPr>
                        <a:t>LI 6</a:t>
                      </a:r>
                      <a:endParaRPr lang="de-DE" dirty="0">
                        <a:solidFill>
                          <a:schemeClr val="tx1"/>
                        </a:solidFill>
                      </a:endParaRPr>
                    </a:p>
                  </a:txBody>
                  <a:tcPr>
                    <a:solidFill>
                      <a:srgbClr val="78FFD1"/>
                    </a:solidFill>
                  </a:tcPr>
                </a:tc>
              </a:tr>
              <a:tr h="370840">
                <a:tc>
                  <a:txBody>
                    <a:bodyPr/>
                    <a:lstStyle/>
                    <a:p>
                      <a:r>
                        <a:rPr lang="de-DE" dirty="0" smtClean="0"/>
                        <a:t>E-Profil 1. FS</a:t>
                      </a:r>
                    </a:p>
                    <a:p>
                      <a:endParaRPr lang="de-DE" dirty="0" smtClean="0"/>
                    </a:p>
                    <a:p>
                      <a:endParaRPr lang="de-DE" dirty="0" smtClean="0"/>
                    </a:p>
                    <a:p>
                      <a:endParaRPr lang="de-DE" dirty="0" smtClean="0"/>
                    </a:p>
                    <a:p>
                      <a:endParaRPr lang="de-DE" dirty="0" smtClean="0"/>
                    </a:p>
                    <a:p>
                      <a:endParaRPr lang="de-DE" dirty="0" smtClean="0"/>
                    </a:p>
                    <a:p>
                      <a:endParaRPr lang="de-DE" dirty="0"/>
                    </a:p>
                  </a:txBody>
                  <a:tcPr/>
                </a:tc>
                <a:tc>
                  <a:txBody>
                    <a:bodyPr/>
                    <a:lstStyle/>
                    <a:p>
                      <a:pPr algn="ctr"/>
                      <a:endParaRPr lang="de-DE" dirty="0" smtClean="0">
                        <a:solidFill>
                          <a:schemeClr val="tx1"/>
                        </a:solidFill>
                      </a:endParaRPr>
                    </a:p>
                    <a:p>
                      <a:pPr algn="ctr"/>
                      <a:endParaRPr lang="de-DE" dirty="0" smtClean="0">
                        <a:solidFill>
                          <a:schemeClr val="tx1"/>
                        </a:solidFill>
                      </a:endParaRPr>
                    </a:p>
                    <a:p>
                      <a:pPr algn="ctr"/>
                      <a:endParaRPr lang="de-DE" dirty="0" smtClean="0">
                        <a:solidFill>
                          <a:schemeClr val="tx1"/>
                        </a:solidFill>
                      </a:endParaRPr>
                    </a:p>
                    <a:p>
                      <a:pPr algn="ctr"/>
                      <a:r>
                        <a:rPr lang="de-DE" dirty="0" smtClean="0">
                          <a:solidFill>
                            <a:schemeClr val="tx1"/>
                          </a:solidFill>
                        </a:rPr>
                        <a:t>LI 1 / LI 2</a:t>
                      </a:r>
                      <a:endParaRPr lang="de-DE" dirty="0">
                        <a:solidFill>
                          <a:schemeClr val="tx1"/>
                        </a:solidFill>
                      </a:endParaRPr>
                    </a:p>
                  </a:txBody>
                  <a:tcPr>
                    <a:solidFill>
                      <a:srgbClr val="F3F695"/>
                    </a:solidFill>
                  </a:tcPr>
                </a:tc>
                <a:tc gridSpan="2">
                  <a:txBody>
                    <a:bodyPr/>
                    <a:lstStyle/>
                    <a:p>
                      <a:pPr algn="ctr"/>
                      <a:endParaRPr lang="de-DE" dirty="0" smtClean="0">
                        <a:solidFill>
                          <a:schemeClr val="tx1"/>
                        </a:solidFill>
                      </a:endParaRPr>
                    </a:p>
                    <a:p>
                      <a:pPr algn="ctr"/>
                      <a:endParaRPr lang="de-DE" dirty="0" smtClean="0">
                        <a:solidFill>
                          <a:schemeClr val="tx1"/>
                        </a:solidFill>
                      </a:endParaRPr>
                    </a:p>
                    <a:p>
                      <a:pPr algn="ctr"/>
                      <a:endParaRPr lang="de-DE" dirty="0" smtClean="0">
                        <a:solidFill>
                          <a:schemeClr val="tx1"/>
                        </a:solidFill>
                      </a:endParaRPr>
                    </a:p>
                    <a:p>
                      <a:pPr algn="ctr"/>
                      <a:r>
                        <a:rPr lang="de-DE" dirty="0" smtClean="0">
                          <a:solidFill>
                            <a:schemeClr val="tx1"/>
                          </a:solidFill>
                        </a:rPr>
                        <a:t>LI 3 /</a:t>
                      </a:r>
                      <a:r>
                        <a:rPr lang="de-DE" baseline="0" dirty="0" smtClean="0">
                          <a:solidFill>
                            <a:schemeClr val="tx1"/>
                          </a:solidFill>
                        </a:rPr>
                        <a:t> </a:t>
                      </a:r>
                      <a:r>
                        <a:rPr lang="de-DE" dirty="0" smtClean="0">
                          <a:solidFill>
                            <a:schemeClr val="tx1"/>
                          </a:solidFill>
                        </a:rPr>
                        <a:t>LI 4</a:t>
                      </a:r>
                      <a:endParaRPr lang="de-DE" dirty="0">
                        <a:solidFill>
                          <a:schemeClr val="tx1"/>
                        </a:solidFill>
                      </a:endParaRPr>
                    </a:p>
                  </a:txBody>
                  <a:tcPr>
                    <a:solidFill>
                      <a:srgbClr val="FEBE99"/>
                    </a:solidFill>
                  </a:tcPr>
                </a:tc>
                <a:tc hMerge="1">
                  <a:txBody>
                    <a:bodyPr/>
                    <a:lstStyle/>
                    <a:p>
                      <a:pPr algn="ctr"/>
                      <a:endParaRPr lang="de-DE" dirty="0">
                        <a:solidFill>
                          <a:schemeClr val="bg1"/>
                        </a:solidFill>
                      </a:endParaRPr>
                    </a:p>
                  </a:txBody>
                  <a:tcPr>
                    <a:solidFill>
                      <a:srgbClr val="0000FF"/>
                    </a:solidFill>
                  </a:tcPr>
                </a:tc>
                <a:tc>
                  <a:txBody>
                    <a:bodyPr/>
                    <a:lstStyle/>
                    <a:p>
                      <a:pPr algn="ctr"/>
                      <a:endParaRPr lang="de-DE" dirty="0" smtClean="0">
                        <a:solidFill>
                          <a:schemeClr val="tx1"/>
                        </a:solidFill>
                      </a:endParaRPr>
                    </a:p>
                    <a:p>
                      <a:pPr algn="ctr"/>
                      <a:endParaRPr lang="de-DE" dirty="0" smtClean="0">
                        <a:solidFill>
                          <a:schemeClr val="tx1"/>
                        </a:solidFill>
                      </a:endParaRPr>
                    </a:p>
                    <a:p>
                      <a:pPr algn="ctr"/>
                      <a:endParaRPr lang="de-DE" dirty="0" smtClean="0">
                        <a:solidFill>
                          <a:schemeClr val="tx1"/>
                        </a:solidFill>
                      </a:endParaRPr>
                    </a:p>
                    <a:p>
                      <a:pPr algn="ctr"/>
                      <a:r>
                        <a:rPr lang="de-DE" dirty="0" smtClean="0">
                          <a:solidFill>
                            <a:schemeClr val="tx1"/>
                          </a:solidFill>
                        </a:rPr>
                        <a:t>LI 5</a:t>
                      </a:r>
                      <a:r>
                        <a:rPr lang="de-DE" baseline="0" dirty="0" smtClean="0">
                          <a:solidFill>
                            <a:schemeClr val="tx1"/>
                          </a:solidFill>
                        </a:rPr>
                        <a:t> / </a:t>
                      </a:r>
                      <a:r>
                        <a:rPr lang="de-DE" dirty="0" smtClean="0">
                          <a:solidFill>
                            <a:schemeClr val="tx1"/>
                          </a:solidFill>
                        </a:rPr>
                        <a:t>LI 6</a:t>
                      </a:r>
                      <a:endParaRPr lang="de-DE" dirty="0">
                        <a:solidFill>
                          <a:schemeClr val="tx1"/>
                        </a:solidFill>
                      </a:endParaRPr>
                    </a:p>
                  </a:txBody>
                  <a:tcPr>
                    <a:solidFill>
                      <a:srgbClr val="78FFD1"/>
                    </a:solidFill>
                  </a:tcPr>
                </a:tc>
                <a:tc>
                  <a:txBody>
                    <a:bodyPr/>
                    <a:lstStyle/>
                    <a:p>
                      <a:endParaRPr lang="de-DE" dirty="0"/>
                    </a:p>
                  </a:txBody>
                  <a:tcPr>
                    <a:noFill/>
                  </a:tcPr>
                </a:tc>
              </a:tr>
            </a:tbl>
          </a:graphicData>
        </a:graphic>
      </p:graphicFrame>
    </p:spTree>
    <p:extLst>
      <p:ext uri="{BB962C8B-B14F-4D97-AF65-F5344CB8AC3E}">
        <p14:creationId xmlns:p14="http://schemas.microsoft.com/office/powerpoint/2010/main" val="3653544788"/>
      </p:ext>
    </p:extLst>
  </p:cSld>
  <p:clrMapOvr>
    <a:masterClrMapping/>
  </p:clrMapOvr>
  <p:transition spd="med"/>
</p:sld>
</file>

<file path=ppt/theme/theme1.xml><?xml version="1.0" encoding="utf-8"?>
<a:theme xmlns:a="http://schemas.openxmlformats.org/drawingml/2006/main" name="EHB_Präsentation">
  <a:themeElements>
    <a:clrScheme name="EHB_Präsentation 1">
      <a:dk1>
        <a:srgbClr val="000000"/>
      </a:dk1>
      <a:lt1>
        <a:srgbClr val="FFFFFF"/>
      </a:lt1>
      <a:dk2>
        <a:srgbClr val="143C7D"/>
      </a:dk2>
      <a:lt2>
        <a:srgbClr val="808080"/>
      </a:lt2>
      <a:accent1>
        <a:srgbClr val="143C7D"/>
      </a:accent1>
      <a:accent2>
        <a:srgbClr val="FFFFFF"/>
      </a:accent2>
      <a:accent3>
        <a:srgbClr val="FFFFFF"/>
      </a:accent3>
      <a:accent4>
        <a:srgbClr val="000000"/>
      </a:accent4>
      <a:accent5>
        <a:srgbClr val="AAAFBF"/>
      </a:accent5>
      <a:accent6>
        <a:srgbClr val="E7E7E7"/>
      </a:accent6>
      <a:hlink>
        <a:srgbClr val="FFFFFF"/>
      </a:hlink>
      <a:folHlink>
        <a:srgbClr val="FFA00A"/>
      </a:folHlink>
    </a:clrScheme>
    <a:fontScheme name="EHB_Prä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3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3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EHB_Präsentation 1">
        <a:dk1>
          <a:srgbClr val="000000"/>
        </a:dk1>
        <a:lt1>
          <a:srgbClr val="FFFFFF"/>
        </a:lt1>
        <a:dk2>
          <a:srgbClr val="143C7D"/>
        </a:dk2>
        <a:lt2>
          <a:srgbClr val="808080"/>
        </a:lt2>
        <a:accent1>
          <a:srgbClr val="143C7D"/>
        </a:accent1>
        <a:accent2>
          <a:srgbClr val="FFFFFF"/>
        </a:accent2>
        <a:accent3>
          <a:srgbClr val="FFFFFF"/>
        </a:accent3>
        <a:accent4>
          <a:srgbClr val="000000"/>
        </a:accent4>
        <a:accent5>
          <a:srgbClr val="AAAFBF"/>
        </a:accent5>
        <a:accent6>
          <a:srgbClr val="E7E7E7"/>
        </a:accent6>
        <a:hlink>
          <a:srgbClr val="FFFFFF"/>
        </a:hlink>
        <a:folHlink>
          <a:srgbClr val="FFA00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26C64478D8A28648BC54151B35668474" ma:contentTypeVersion="1" ma:contentTypeDescription="Ein neues Dokument erstellen." ma:contentTypeScope="" ma:versionID="5dd92d408015e691cc881f0a50397bf3">
  <xsd:schema xmlns:xsd="http://www.w3.org/2001/XMLSchema" xmlns:p="http://schemas.microsoft.com/office/2006/metadata/properties" xmlns:ns1="http://schemas.microsoft.com/sharepoint/v3" targetNamespace="http://schemas.microsoft.com/office/2006/metadata/properties" ma:root="true" ma:fieldsID="d1a4129eff7868b77e03041878f8e0a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Geplantes Startdatum" ma:description="" ma:internalName="PublishingStartDate">
      <xsd:simpleType>
        <xsd:restriction base="dms:Unknown"/>
      </xsd:simpleType>
    </xsd:element>
    <xsd:element name="PublishingExpirationDate" ma:index="9" nillable="true" ma:displayName="Geplantes Enddatum"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7CBF2DD-E52E-4920-B20F-4AFFFA0F8509}">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sharepoint/v3"/>
    <ds:schemaRef ds:uri="http://www.w3.org/XML/1998/namespace"/>
  </ds:schemaRefs>
</ds:datastoreItem>
</file>

<file path=customXml/itemProps2.xml><?xml version="1.0" encoding="utf-8"?>
<ds:datastoreItem xmlns:ds="http://schemas.openxmlformats.org/officeDocument/2006/customXml" ds:itemID="{EC6804E6-3CF9-4F3E-BA84-79FB1018EAA2}">
  <ds:schemaRefs>
    <ds:schemaRef ds:uri="http://schemas.microsoft.com/sharepoint/v3/contenttype/forms"/>
  </ds:schemaRefs>
</ds:datastoreItem>
</file>

<file path=customXml/itemProps3.xml><?xml version="1.0" encoding="utf-8"?>
<ds:datastoreItem xmlns:ds="http://schemas.openxmlformats.org/officeDocument/2006/customXml" ds:itemID="{31C80E98-6D90-4FD2-A0F1-8B35721E37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EHB_Präsentation</Template>
  <TotalTime>0</TotalTime>
  <Words>1841</Words>
  <Application>Microsoft Office PowerPoint</Application>
  <PresentationFormat>Bildschirmpräsentation (4:3)</PresentationFormat>
  <Paragraphs>239</Paragraphs>
  <Slides>19</Slides>
  <Notes>15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19</vt:i4>
      </vt:variant>
    </vt:vector>
  </HeadingPairs>
  <TitlesOfParts>
    <vt:vector size="23" baseType="lpstr">
      <vt:lpstr>ＭＳ Ｐゴシック</vt:lpstr>
      <vt:lpstr>Arial</vt:lpstr>
      <vt:lpstr>Symbol</vt:lpstr>
      <vt:lpstr>EHB_Präsentation</vt:lpstr>
      <vt:lpstr>Weiterbildungstagung Atelier Lerninseln</vt:lpstr>
      <vt:lpstr>Programm Lerninseln</vt:lpstr>
      <vt:lpstr>Ziele des Ateliers Lerninseln</vt:lpstr>
      <vt:lpstr>Vorstellungsrunde &amp; Erwartungen</vt:lpstr>
      <vt:lpstr>Input: Grundlagen FS (BiVo – BiPla – LzKatalog – Manual) </vt:lpstr>
      <vt:lpstr>Input: Grundlagen FS</vt:lpstr>
      <vt:lpstr>Input: Grundlagen FS</vt:lpstr>
      <vt:lpstr>Input: Grundlagen FS / Lerninseln</vt:lpstr>
      <vt:lpstr>Input: Lerninseln / Lehrjahr</vt:lpstr>
      <vt:lpstr>Input: Grundlagen FS / Lerninseln</vt:lpstr>
      <vt:lpstr>Input: Lerninseln Anforderungen</vt:lpstr>
      <vt:lpstr>Input: Beispiel Lerninsel 2: Inhalte</vt:lpstr>
      <vt:lpstr>Input: Beispiel Lerninsel 2: Ziele </vt:lpstr>
      <vt:lpstr>Input: Beispiel Lerninsel 2: Ziele</vt:lpstr>
      <vt:lpstr>Fragen</vt:lpstr>
      <vt:lpstr>Lehrplanvorlage </vt:lpstr>
      <vt:lpstr>Auftrag 1: Lerninseln</vt:lpstr>
      <vt:lpstr>Auftrag 2: Lerninseln</vt:lpstr>
      <vt:lpstr>Fragen</vt:lpstr>
    </vt:vector>
  </TitlesOfParts>
  <Company>EHB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Vom HMS Standardlehrplan zum Schullehrplan Entwicklung eines konkreten Umsetzungsbeispieles</dc:title>
  <dc:creator>Lachenmeier Patrick</dc:creator>
  <cp:lastModifiedBy>Stéphanie Zosso</cp:lastModifiedBy>
  <cp:revision>373</cp:revision>
  <cp:lastPrinted>2011-11-15T14:19:58Z</cp:lastPrinted>
  <dcterms:created xsi:type="dcterms:W3CDTF">2009-12-08T15:05:15Z</dcterms:created>
  <dcterms:modified xsi:type="dcterms:W3CDTF">2015-10-15T12:48:32Z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0x01010026C64478D8A28648BC54151B35668474</vt:lpwstr>
  </property>
  <property fmtid="{D5CDD505-2E9C-101B-9397-08002B2CF9AE}" pid="3" name="TemplateUrl">
    <vt:lpwstr/>
  </property>
  <property fmtid="{D5CDD505-2E9C-101B-9397-08002B2CF9AE}" pid="4" name="_SourceUrl">
    <vt:lpwstr/>
  </property>
  <property fmtid="{D5CDD505-2E9C-101B-9397-08002B2CF9AE}" pid="5" name="_SharedFileIndex">
    <vt:lpwstr/>
  </property>
  <property fmtid="{D5CDD505-2E9C-101B-9397-08002B2CF9AE}" pid="6" name="xd_Signature">
    <vt:bool>false</vt:bool>
  </property>
  <property fmtid="{D5CDD505-2E9C-101B-9397-08002B2CF9AE}" pid="7" name="xd_ProgID">
    <vt:lpwstr/>
  </property>
</Properties>
</file>